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ink/ink2.xml" ContentType="application/inkml+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ink/ink3.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ink/ink1.xml" ContentType="application/inkml+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06" r:id="rId3"/>
  </p:sldMasterIdLst>
  <p:notesMasterIdLst>
    <p:notesMasterId r:id="rId31"/>
  </p:notesMasterIdLst>
  <p:sldIdLst>
    <p:sldId id="392" r:id="rId4"/>
    <p:sldId id="387" r:id="rId5"/>
    <p:sldId id="256" r:id="rId6"/>
    <p:sldId id="257" r:id="rId7"/>
    <p:sldId id="271" r:id="rId8"/>
    <p:sldId id="274" r:id="rId9"/>
    <p:sldId id="258" r:id="rId10"/>
    <p:sldId id="263" r:id="rId11"/>
    <p:sldId id="408" r:id="rId12"/>
    <p:sldId id="409" r:id="rId13"/>
    <p:sldId id="273" r:id="rId14"/>
    <p:sldId id="287" r:id="rId15"/>
    <p:sldId id="410" r:id="rId16"/>
    <p:sldId id="284" r:id="rId17"/>
    <p:sldId id="411" r:id="rId18"/>
    <p:sldId id="412" r:id="rId19"/>
    <p:sldId id="265" r:id="rId20"/>
    <p:sldId id="261" r:id="rId21"/>
    <p:sldId id="267" r:id="rId22"/>
    <p:sldId id="269" r:id="rId23"/>
    <p:sldId id="268" r:id="rId24"/>
    <p:sldId id="266" r:id="rId25"/>
    <p:sldId id="270" r:id="rId26"/>
    <p:sldId id="413" r:id="rId27"/>
    <p:sldId id="385" r:id="rId28"/>
    <p:sldId id="405" r:id="rId29"/>
    <p:sldId id="406" r:id="rId3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71" autoAdjust="0"/>
    <p:restoredTop sz="94660"/>
  </p:normalViewPr>
  <p:slideViewPr>
    <p:cSldViewPr snapToGrid="0" showGuides="1">
      <p:cViewPr varScale="1">
        <p:scale>
          <a:sx n="73" d="100"/>
          <a:sy n="73" d="100"/>
        </p:scale>
        <p:origin x="-11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AFE8FE-54E5-479B-9BC7-20E04E1AC9E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286E109A-D4B8-41B0-8E12-60680E4E8C6F}">
      <dgm:prSet phldrT="[Text]"/>
      <dgm:spPr/>
      <dgm:t>
        <a:bodyPr/>
        <a:lstStyle/>
        <a:p>
          <a:r>
            <a:rPr lang="en-GB" dirty="0"/>
            <a:t>121 Consultations	</a:t>
          </a:r>
        </a:p>
      </dgm:t>
    </dgm:pt>
    <dgm:pt modelId="{24F8080B-B37C-4BCC-8C09-B8F066777737}" type="parTrans" cxnId="{902E58A5-4A78-4558-8B58-4CA12ED0E938}">
      <dgm:prSet/>
      <dgm:spPr/>
      <dgm:t>
        <a:bodyPr/>
        <a:lstStyle/>
        <a:p>
          <a:endParaRPr lang="en-GB"/>
        </a:p>
      </dgm:t>
    </dgm:pt>
    <dgm:pt modelId="{2477B106-C1A8-41B4-AEFB-9F2542846C1B}" type="sibTrans" cxnId="{902E58A5-4A78-4558-8B58-4CA12ED0E938}">
      <dgm:prSet/>
      <dgm:spPr/>
      <dgm:t>
        <a:bodyPr/>
        <a:lstStyle/>
        <a:p>
          <a:endParaRPr lang="en-GB"/>
        </a:p>
      </dgm:t>
    </dgm:pt>
    <dgm:pt modelId="{CE8F448F-5D65-4A86-901D-2479314D05B6}">
      <dgm:prSet phldrT="[Text]"/>
      <dgm:spPr/>
      <dgm:t>
        <a:bodyPr/>
        <a:lstStyle/>
        <a:p>
          <a:r>
            <a:rPr lang="en-GB" dirty="0"/>
            <a:t>Referrals for 121 support</a:t>
          </a:r>
        </a:p>
      </dgm:t>
    </dgm:pt>
    <dgm:pt modelId="{535D74A9-4FF9-4F9B-9343-22022723230B}" type="parTrans" cxnId="{5F6174A1-2F9E-4109-8DF2-18D851186807}">
      <dgm:prSet/>
      <dgm:spPr/>
      <dgm:t>
        <a:bodyPr/>
        <a:lstStyle/>
        <a:p>
          <a:endParaRPr lang="en-GB"/>
        </a:p>
      </dgm:t>
    </dgm:pt>
    <dgm:pt modelId="{8422200A-0530-4F46-973A-5CF5F3B2F9D2}" type="sibTrans" cxnId="{5F6174A1-2F9E-4109-8DF2-18D851186807}">
      <dgm:prSet/>
      <dgm:spPr/>
      <dgm:t>
        <a:bodyPr/>
        <a:lstStyle/>
        <a:p>
          <a:endParaRPr lang="en-GB"/>
        </a:p>
      </dgm:t>
    </dgm:pt>
    <dgm:pt modelId="{BDE86003-2B1F-48C7-9636-7B1563012F58}">
      <dgm:prSet phldrT="[Text]"/>
      <dgm:spPr/>
      <dgm:t>
        <a:bodyPr/>
        <a:lstStyle/>
        <a:p>
          <a:r>
            <a:rPr lang="en-GB" dirty="0"/>
            <a:t>Group Consultations</a:t>
          </a:r>
        </a:p>
      </dgm:t>
    </dgm:pt>
    <dgm:pt modelId="{73DEDEE0-F598-4FCC-975B-615D91014EE0}" type="parTrans" cxnId="{120BBA41-4C38-4241-B685-888411A1EAFD}">
      <dgm:prSet/>
      <dgm:spPr/>
      <dgm:t>
        <a:bodyPr/>
        <a:lstStyle/>
        <a:p>
          <a:endParaRPr lang="en-GB"/>
        </a:p>
      </dgm:t>
    </dgm:pt>
    <dgm:pt modelId="{FAD33884-D15C-4D4A-9041-112F6A491918}" type="sibTrans" cxnId="{120BBA41-4C38-4241-B685-888411A1EAFD}">
      <dgm:prSet/>
      <dgm:spPr/>
      <dgm:t>
        <a:bodyPr/>
        <a:lstStyle/>
        <a:p>
          <a:endParaRPr lang="en-GB"/>
        </a:p>
      </dgm:t>
    </dgm:pt>
    <dgm:pt modelId="{14625D19-39C8-498D-921C-3BE9A06928DF}">
      <dgm:prSet phldrT="[Text]"/>
      <dgm:spPr/>
      <dgm:t>
        <a:bodyPr/>
        <a:lstStyle/>
        <a:p>
          <a:r>
            <a:rPr lang="en-GB" dirty="0"/>
            <a:t>Focus on Hypertension </a:t>
          </a:r>
        </a:p>
      </dgm:t>
    </dgm:pt>
    <dgm:pt modelId="{6086FAE2-522B-45E5-AABA-721EA93BD33E}" type="parTrans" cxnId="{8C40F055-AAEF-4365-BC28-9C24EA8BC3EA}">
      <dgm:prSet/>
      <dgm:spPr/>
      <dgm:t>
        <a:bodyPr/>
        <a:lstStyle/>
        <a:p>
          <a:endParaRPr lang="en-GB"/>
        </a:p>
      </dgm:t>
    </dgm:pt>
    <dgm:pt modelId="{C8432FEB-4E8B-4B74-88E5-F3BA5FADF520}" type="sibTrans" cxnId="{8C40F055-AAEF-4365-BC28-9C24EA8BC3EA}">
      <dgm:prSet/>
      <dgm:spPr/>
      <dgm:t>
        <a:bodyPr/>
        <a:lstStyle/>
        <a:p>
          <a:endParaRPr lang="en-GB"/>
        </a:p>
      </dgm:t>
    </dgm:pt>
    <dgm:pt modelId="{ADF62FCC-88DC-4D83-8EE4-84EC7E495781}">
      <dgm:prSet phldrT="[Text]"/>
      <dgm:spPr/>
      <dgm:t>
        <a:bodyPr/>
        <a:lstStyle/>
        <a:p>
          <a:r>
            <a:rPr lang="en-GB" dirty="0"/>
            <a:t>Next? T2 Diabetics?</a:t>
          </a:r>
        </a:p>
      </dgm:t>
    </dgm:pt>
    <dgm:pt modelId="{00577EB9-20BA-4841-92F9-21E735B9911A}" type="parTrans" cxnId="{080C9E90-840B-4031-86EA-7437126A7B66}">
      <dgm:prSet/>
      <dgm:spPr/>
      <dgm:t>
        <a:bodyPr/>
        <a:lstStyle/>
        <a:p>
          <a:endParaRPr lang="en-GB"/>
        </a:p>
      </dgm:t>
    </dgm:pt>
    <dgm:pt modelId="{F1F0BDEF-DBE8-4738-B309-F31AB95986FF}" type="sibTrans" cxnId="{080C9E90-840B-4031-86EA-7437126A7B66}">
      <dgm:prSet/>
      <dgm:spPr/>
      <dgm:t>
        <a:bodyPr/>
        <a:lstStyle/>
        <a:p>
          <a:endParaRPr lang="en-GB"/>
        </a:p>
      </dgm:t>
    </dgm:pt>
    <dgm:pt modelId="{650D0507-AAD3-4272-98D8-3A987F8201F8}">
      <dgm:prSet phldrT="[Text]"/>
      <dgm:spPr/>
      <dgm:t>
        <a:bodyPr/>
        <a:lstStyle/>
        <a:p>
          <a:r>
            <a:rPr lang="en-GB" dirty="0"/>
            <a:t>Staff Wellbeing</a:t>
          </a:r>
        </a:p>
      </dgm:t>
    </dgm:pt>
    <dgm:pt modelId="{F19F6B49-9B47-484B-86D6-81AB6AF52C69}" type="parTrans" cxnId="{2EA79F1E-7C6C-46D0-A57E-CEE6ADE60C4A}">
      <dgm:prSet/>
      <dgm:spPr/>
      <dgm:t>
        <a:bodyPr/>
        <a:lstStyle/>
        <a:p>
          <a:endParaRPr lang="en-GB"/>
        </a:p>
      </dgm:t>
    </dgm:pt>
    <dgm:pt modelId="{42B2A6A4-331D-4957-83D7-5EB9B8E7FC09}" type="sibTrans" cxnId="{2EA79F1E-7C6C-46D0-A57E-CEE6ADE60C4A}">
      <dgm:prSet/>
      <dgm:spPr/>
      <dgm:t>
        <a:bodyPr/>
        <a:lstStyle/>
        <a:p>
          <a:endParaRPr lang="en-GB"/>
        </a:p>
      </dgm:t>
    </dgm:pt>
    <dgm:pt modelId="{DE84F80F-A31F-44AE-B6A2-2429BF8E0E6C}">
      <dgm:prSet phldrT="[Text]"/>
      <dgm:spPr/>
      <dgm:t>
        <a:bodyPr/>
        <a:lstStyle/>
        <a:p>
          <a:r>
            <a:rPr lang="en-GB" dirty="0"/>
            <a:t>What does this look like?</a:t>
          </a:r>
        </a:p>
      </dgm:t>
    </dgm:pt>
    <dgm:pt modelId="{7C1C0789-1803-4F96-84BA-FD4A9CAA4C0F}" type="parTrans" cxnId="{C36F602D-6BC3-437E-BD2C-A5D612F1DBE6}">
      <dgm:prSet/>
      <dgm:spPr/>
      <dgm:t>
        <a:bodyPr/>
        <a:lstStyle/>
        <a:p>
          <a:endParaRPr lang="en-GB"/>
        </a:p>
      </dgm:t>
    </dgm:pt>
    <dgm:pt modelId="{B3CC44F8-1145-403B-B322-50BC096BBB32}" type="sibTrans" cxnId="{C36F602D-6BC3-437E-BD2C-A5D612F1DBE6}">
      <dgm:prSet/>
      <dgm:spPr/>
      <dgm:t>
        <a:bodyPr/>
        <a:lstStyle/>
        <a:p>
          <a:endParaRPr lang="en-GB"/>
        </a:p>
      </dgm:t>
    </dgm:pt>
    <dgm:pt modelId="{2F3D1284-9812-448B-84C4-1AE623264410}" type="pres">
      <dgm:prSet presAssocID="{91AFE8FE-54E5-479B-9BC7-20E04E1AC9E5}" presName="theList" presStyleCnt="0">
        <dgm:presLayoutVars>
          <dgm:dir/>
          <dgm:animLvl val="lvl"/>
          <dgm:resizeHandles val="exact"/>
        </dgm:presLayoutVars>
      </dgm:prSet>
      <dgm:spPr/>
      <dgm:t>
        <a:bodyPr/>
        <a:lstStyle/>
        <a:p>
          <a:endParaRPr lang="en-GB"/>
        </a:p>
      </dgm:t>
    </dgm:pt>
    <dgm:pt modelId="{9C9ADE4D-6435-4DF4-A14F-41D1993F634F}" type="pres">
      <dgm:prSet presAssocID="{286E109A-D4B8-41B0-8E12-60680E4E8C6F}" presName="compNode" presStyleCnt="0"/>
      <dgm:spPr/>
    </dgm:pt>
    <dgm:pt modelId="{24B09D06-D4C9-47EA-9C80-A186AD948B12}" type="pres">
      <dgm:prSet presAssocID="{286E109A-D4B8-41B0-8E12-60680E4E8C6F}" presName="aNode" presStyleLbl="bgShp" presStyleIdx="0" presStyleCnt="3"/>
      <dgm:spPr/>
      <dgm:t>
        <a:bodyPr/>
        <a:lstStyle/>
        <a:p>
          <a:endParaRPr lang="en-GB"/>
        </a:p>
      </dgm:t>
    </dgm:pt>
    <dgm:pt modelId="{DA636ABD-05B6-4AD0-9931-5024B82AB584}" type="pres">
      <dgm:prSet presAssocID="{286E109A-D4B8-41B0-8E12-60680E4E8C6F}" presName="textNode" presStyleLbl="bgShp" presStyleIdx="0" presStyleCnt="3"/>
      <dgm:spPr/>
      <dgm:t>
        <a:bodyPr/>
        <a:lstStyle/>
        <a:p>
          <a:endParaRPr lang="en-GB"/>
        </a:p>
      </dgm:t>
    </dgm:pt>
    <dgm:pt modelId="{35203705-C15F-4717-8A81-216F7931EC58}" type="pres">
      <dgm:prSet presAssocID="{286E109A-D4B8-41B0-8E12-60680E4E8C6F}" presName="compChildNode" presStyleCnt="0"/>
      <dgm:spPr/>
    </dgm:pt>
    <dgm:pt modelId="{F631CF6B-2487-49BD-9134-0491F914A45A}" type="pres">
      <dgm:prSet presAssocID="{286E109A-D4B8-41B0-8E12-60680E4E8C6F}" presName="theInnerList" presStyleCnt="0"/>
      <dgm:spPr/>
    </dgm:pt>
    <dgm:pt modelId="{15187790-37F0-419A-B175-0469E1853D6C}" type="pres">
      <dgm:prSet presAssocID="{CE8F448F-5D65-4A86-901D-2479314D05B6}" presName="childNode" presStyleLbl="node1" presStyleIdx="0" presStyleCnt="4" custLinFactNeighborY="957">
        <dgm:presLayoutVars>
          <dgm:bulletEnabled val="1"/>
        </dgm:presLayoutVars>
      </dgm:prSet>
      <dgm:spPr/>
      <dgm:t>
        <a:bodyPr/>
        <a:lstStyle/>
        <a:p>
          <a:endParaRPr lang="en-GB"/>
        </a:p>
      </dgm:t>
    </dgm:pt>
    <dgm:pt modelId="{DB4DBBC5-C74E-4185-B03B-D11E4232EF2D}" type="pres">
      <dgm:prSet presAssocID="{286E109A-D4B8-41B0-8E12-60680E4E8C6F}" presName="aSpace" presStyleCnt="0"/>
      <dgm:spPr/>
    </dgm:pt>
    <dgm:pt modelId="{C8507343-8FE1-4D69-834A-A05F1FF0C737}" type="pres">
      <dgm:prSet presAssocID="{BDE86003-2B1F-48C7-9636-7B1563012F58}" presName="compNode" presStyleCnt="0"/>
      <dgm:spPr/>
    </dgm:pt>
    <dgm:pt modelId="{7B890105-5A26-4E3D-A66C-86B8670F5C56}" type="pres">
      <dgm:prSet presAssocID="{BDE86003-2B1F-48C7-9636-7B1563012F58}" presName="aNode" presStyleLbl="bgShp" presStyleIdx="1" presStyleCnt="3"/>
      <dgm:spPr/>
      <dgm:t>
        <a:bodyPr/>
        <a:lstStyle/>
        <a:p>
          <a:endParaRPr lang="en-GB"/>
        </a:p>
      </dgm:t>
    </dgm:pt>
    <dgm:pt modelId="{90C004D5-C2A2-462B-8081-55BD9B2036DE}" type="pres">
      <dgm:prSet presAssocID="{BDE86003-2B1F-48C7-9636-7B1563012F58}" presName="textNode" presStyleLbl="bgShp" presStyleIdx="1" presStyleCnt="3"/>
      <dgm:spPr/>
      <dgm:t>
        <a:bodyPr/>
        <a:lstStyle/>
        <a:p>
          <a:endParaRPr lang="en-GB"/>
        </a:p>
      </dgm:t>
    </dgm:pt>
    <dgm:pt modelId="{81DC1919-04EF-4B77-944A-A93820473C0E}" type="pres">
      <dgm:prSet presAssocID="{BDE86003-2B1F-48C7-9636-7B1563012F58}" presName="compChildNode" presStyleCnt="0"/>
      <dgm:spPr/>
    </dgm:pt>
    <dgm:pt modelId="{C9527490-D6DF-4E1E-82D4-633FFFABCBEC}" type="pres">
      <dgm:prSet presAssocID="{BDE86003-2B1F-48C7-9636-7B1563012F58}" presName="theInnerList" presStyleCnt="0"/>
      <dgm:spPr/>
    </dgm:pt>
    <dgm:pt modelId="{B59F8C95-B296-4E0F-9AF8-42B52B743EDF}" type="pres">
      <dgm:prSet presAssocID="{14625D19-39C8-498D-921C-3BE9A06928DF}" presName="childNode" presStyleLbl="node1" presStyleIdx="1" presStyleCnt="4">
        <dgm:presLayoutVars>
          <dgm:bulletEnabled val="1"/>
        </dgm:presLayoutVars>
      </dgm:prSet>
      <dgm:spPr/>
      <dgm:t>
        <a:bodyPr/>
        <a:lstStyle/>
        <a:p>
          <a:endParaRPr lang="en-GB"/>
        </a:p>
      </dgm:t>
    </dgm:pt>
    <dgm:pt modelId="{CE22B778-6622-4EFF-9CE6-9245EA768FE8}" type="pres">
      <dgm:prSet presAssocID="{14625D19-39C8-498D-921C-3BE9A06928DF}" presName="aSpace2" presStyleCnt="0"/>
      <dgm:spPr/>
    </dgm:pt>
    <dgm:pt modelId="{1E89E13D-B67A-4992-80F7-C6759FC09DE2}" type="pres">
      <dgm:prSet presAssocID="{ADF62FCC-88DC-4D83-8EE4-84EC7E495781}" presName="childNode" presStyleLbl="node1" presStyleIdx="2" presStyleCnt="4">
        <dgm:presLayoutVars>
          <dgm:bulletEnabled val="1"/>
        </dgm:presLayoutVars>
      </dgm:prSet>
      <dgm:spPr/>
      <dgm:t>
        <a:bodyPr/>
        <a:lstStyle/>
        <a:p>
          <a:endParaRPr lang="en-GB"/>
        </a:p>
      </dgm:t>
    </dgm:pt>
    <dgm:pt modelId="{2B9794D7-8FBE-4BCD-B959-4A5968702D85}" type="pres">
      <dgm:prSet presAssocID="{BDE86003-2B1F-48C7-9636-7B1563012F58}" presName="aSpace" presStyleCnt="0"/>
      <dgm:spPr/>
    </dgm:pt>
    <dgm:pt modelId="{5EFBF743-2D10-4227-A7EB-173E51C40927}" type="pres">
      <dgm:prSet presAssocID="{650D0507-AAD3-4272-98D8-3A987F8201F8}" presName="compNode" presStyleCnt="0"/>
      <dgm:spPr/>
    </dgm:pt>
    <dgm:pt modelId="{D555AD9E-AF41-45B4-AA5D-E222B0D32184}" type="pres">
      <dgm:prSet presAssocID="{650D0507-AAD3-4272-98D8-3A987F8201F8}" presName="aNode" presStyleLbl="bgShp" presStyleIdx="2" presStyleCnt="3"/>
      <dgm:spPr/>
      <dgm:t>
        <a:bodyPr/>
        <a:lstStyle/>
        <a:p>
          <a:endParaRPr lang="en-GB"/>
        </a:p>
      </dgm:t>
    </dgm:pt>
    <dgm:pt modelId="{EECA478F-F2EA-4151-B304-E5D484524CC6}" type="pres">
      <dgm:prSet presAssocID="{650D0507-AAD3-4272-98D8-3A987F8201F8}" presName="textNode" presStyleLbl="bgShp" presStyleIdx="2" presStyleCnt="3"/>
      <dgm:spPr/>
      <dgm:t>
        <a:bodyPr/>
        <a:lstStyle/>
        <a:p>
          <a:endParaRPr lang="en-GB"/>
        </a:p>
      </dgm:t>
    </dgm:pt>
    <dgm:pt modelId="{082A0610-7E01-4316-B286-FD00B06F5270}" type="pres">
      <dgm:prSet presAssocID="{650D0507-AAD3-4272-98D8-3A987F8201F8}" presName="compChildNode" presStyleCnt="0"/>
      <dgm:spPr/>
    </dgm:pt>
    <dgm:pt modelId="{3CA12749-9CF9-4554-B008-5557ABFB9DA0}" type="pres">
      <dgm:prSet presAssocID="{650D0507-AAD3-4272-98D8-3A987F8201F8}" presName="theInnerList" presStyleCnt="0"/>
      <dgm:spPr/>
    </dgm:pt>
    <dgm:pt modelId="{BB4F1E67-EBF6-4A00-A252-AF2C5663B84E}" type="pres">
      <dgm:prSet presAssocID="{DE84F80F-A31F-44AE-B6A2-2429BF8E0E6C}" presName="childNode" presStyleLbl="node1" presStyleIdx="3" presStyleCnt="4">
        <dgm:presLayoutVars>
          <dgm:bulletEnabled val="1"/>
        </dgm:presLayoutVars>
      </dgm:prSet>
      <dgm:spPr/>
      <dgm:t>
        <a:bodyPr/>
        <a:lstStyle/>
        <a:p>
          <a:endParaRPr lang="en-GB"/>
        </a:p>
      </dgm:t>
    </dgm:pt>
  </dgm:ptLst>
  <dgm:cxnLst>
    <dgm:cxn modelId="{F5D00A70-C3DD-4EFC-840A-4B705B96536C}" type="presOf" srcId="{DE84F80F-A31F-44AE-B6A2-2429BF8E0E6C}" destId="{BB4F1E67-EBF6-4A00-A252-AF2C5663B84E}" srcOrd="0" destOrd="0" presId="urn:microsoft.com/office/officeart/2005/8/layout/lProcess2"/>
    <dgm:cxn modelId="{2B78855B-02DD-4E8F-A324-54A22E1C5125}" type="presOf" srcId="{91AFE8FE-54E5-479B-9BC7-20E04E1AC9E5}" destId="{2F3D1284-9812-448B-84C4-1AE623264410}" srcOrd="0" destOrd="0" presId="urn:microsoft.com/office/officeart/2005/8/layout/lProcess2"/>
    <dgm:cxn modelId="{604BDB37-CF23-4A9C-A848-5AEFD8B4A545}" type="presOf" srcId="{650D0507-AAD3-4272-98D8-3A987F8201F8}" destId="{D555AD9E-AF41-45B4-AA5D-E222B0D32184}" srcOrd="0" destOrd="0" presId="urn:microsoft.com/office/officeart/2005/8/layout/lProcess2"/>
    <dgm:cxn modelId="{0A71B77C-25EC-4AE3-AA78-916F19F8C7B5}" type="presOf" srcId="{650D0507-AAD3-4272-98D8-3A987F8201F8}" destId="{EECA478F-F2EA-4151-B304-E5D484524CC6}" srcOrd="1" destOrd="0" presId="urn:microsoft.com/office/officeart/2005/8/layout/lProcess2"/>
    <dgm:cxn modelId="{8C40F055-AAEF-4365-BC28-9C24EA8BC3EA}" srcId="{BDE86003-2B1F-48C7-9636-7B1563012F58}" destId="{14625D19-39C8-498D-921C-3BE9A06928DF}" srcOrd="0" destOrd="0" parTransId="{6086FAE2-522B-45E5-AABA-721EA93BD33E}" sibTransId="{C8432FEB-4E8B-4B74-88E5-F3BA5FADF520}"/>
    <dgm:cxn modelId="{C36F602D-6BC3-437E-BD2C-A5D612F1DBE6}" srcId="{650D0507-AAD3-4272-98D8-3A987F8201F8}" destId="{DE84F80F-A31F-44AE-B6A2-2429BF8E0E6C}" srcOrd="0" destOrd="0" parTransId="{7C1C0789-1803-4F96-84BA-FD4A9CAA4C0F}" sibTransId="{B3CC44F8-1145-403B-B322-50BC096BBB32}"/>
    <dgm:cxn modelId="{080C9E90-840B-4031-86EA-7437126A7B66}" srcId="{BDE86003-2B1F-48C7-9636-7B1563012F58}" destId="{ADF62FCC-88DC-4D83-8EE4-84EC7E495781}" srcOrd="1" destOrd="0" parTransId="{00577EB9-20BA-4841-92F9-21E735B9911A}" sibTransId="{F1F0BDEF-DBE8-4738-B309-F31AB95986FF}"/>
    <dgm:cxn modelId="{2480CE2D-8915-4C3D-95AE-331787B2609C}" type="presOf" srcId="{CE8F448F-5D65-4A86-901D-2479314D05B6}" destId="{15187790-37F0-419A-B175-0469E1853D6C}" srcOrd="0" destOrd="0" presId="urn:microsoft.com/office/officeart/2005/8/layout/lProcess2"/>
    <dgm:cxn modelId="{D7702020-77A1-4554-AB3A-EFC8351D93E3}" type="presOf" srcId="{286E109A-D4B8-41B0-8E12-60680E4E8C6F}" destId="{DA636ABD-05B6-4AD0-9931-5024B82AB584}" srcOrd="1" destOrd="0" presId="urn:microsoft.com/office/officeart/2005/8/layout/lProcess2"/>
    <dgm:cxn modelId="{12C26A6D-3BCF-477F-AA7D-14F52EF46083}" type="presOf" srcId="{286E109A-D4B8-41B0-8E12-60680E4E8C6F}" destId="{24B09D06-D4C9-47EA-9C80-A186AD948B12}" srcOrd="0" destOrd="0" presId="urn:microsoft.com/office/officeart/2005/8/layout/lProcess2"/>
    <dgm:cxn modelId="{2EA79F1E-7C6C-46D0-A57E-CEE6ADE60C4A}" srcId="{91AFE8FE-54E5-479B-9BC7-20E04E1AC9E5}" destId="{650D0507-AAD3-4272-98D8-3A987F8201F8}" srcOrd="2" destOrd="0" parTransId="{F19F6B49-9B47-484B-86D6-81AB6AF52C69}" sibTransId="{42B2A6A4-331D-4957-83D7-5EB9B8E7FC09}"/>
    <dgm:cxn modelId="{70862279-6CFB-437E-83C2-A9DA216CBD4B}" type="presOf" srcId="{ADF62FCC-88DC-4D83-8EE4-84EC7E495781}" destId="{1E89E13D-B67A-4992-80F7-C6759FC09DE2}" srcOrd="0" destOrd="0" presId="urn:microsoft.com/office/officeart/2005/8/layout/lProcess2"/>
    <dgm:cxn modelId="{120BBA41-4C38-4241-B685-888411A1EAFD}" srcId="{91AFE8FE-54E5-479B-9BC7-20E04E1AC9E5}" destId="{BDE86003-2B1F-48C7-9636-7B1563012F58}" srcOrd="1" destOrd="0" parTransId="{73DEDEE0-F598-4FCC-975B-615D91014EE0}" sibTransId="{FAD33884-D15C-4D4A-9041-112F6A491918}"/>
    <dgm:cxn modelId="{97AA1AA1-D0F2-40DF-9766-39838FD9C09F}" type="presOf" srcId="{14625D19-39C8-498D-921C-3BE9A06928DF}" destId="{B59F8C95-B296-4E0F-9AF8-42B52B743EDF}" srcOrd="0" destOrd="0" presId="urn:microsoft.com/office/officeart/2005/8/layout/lProcess2"/>
    <dgm:cxn modelId="{6C5F5B9C-71FA-4DB8-9CD7-37174DAE1BC5}" type="presOf" srcId="{BDE86003-2B1F-48C7-9636-7B1563012F58}" destId="{90C004D5-C2A2-462B-8081-55BD9B2036DE}" srcOrd="1" destOrd="0" presId="urn:microsoft.com/office/officeart/2005/8/layout/lProcess2"/>
    <dgm:cxn modelId="{5F6174A1-2F9E-4109-8DF2-18D851186807}" srcId="{286E109A-D4B8-41B0-8E12-60680E4E8C6F}" destId="{CE8F448F-5D65-4A86-901D-2479314D05B6}" srcOrd="0" destOrd="0" parTransId="{535D74A9-4FF9-4F9B-9343-22022723230B}" sibTransId="{8422200A-0530-4F46-973A-5CF5F3B2F9D2}"/>
    <dgm:cxn modelId="{902E58A5-4A78-4558-8B58-4CA12ED0E938}" srcId="{91AFE8FE-54E5-479B-9BC7-20E04E1AC9E5}" destId="{286E109A-D4B8-41B0-8E12-60680E4E8C6F}" srcOrd="0" destOrd="0" parTransId="{24F8080B-B37C-4BCC-8C09-B8F066777737}" sibTransId="{2477B106-C1A8-41B4-AEFB-9F2542846C1B}"/>
    <dgm:cxn modelId="{7546AB9D-F97F-4BAC-A8DB-9A19291D949B}" type="presOf" srcId="{BDE86003-2B1F-48C7-9636-7B1563012F58}" destId="{7B890105-5A26-4E3D-A66C-86B8670F5C56}" srcOrd="0" destOrd="0" presId="urn:microsoft.com/office/officeart/2005/8/layout/lProcess2"/>
    <dgm:cxn modelId="{7E952EE9-A2EA-46D5-8E58-09FF4CD17C49}" type="presParOf" srcId="{2F3D1284-9812-448B-84C4-1AE623264410}" destId="{9C9ADE4D-6435-4DF4-A14F-41D1993F634F}" srcOrd="0" destOrd="0" presId="urn:microsoft.com/office/officeart/2005/8/layout/lProcess2"/>
    <dgm:cxn modelId="{2F244E81-6DE2-44B5-A3B0-745B90B2932C}" type="presParOf" srcId="{9C9ADE4D-6435-4DF4-A14F-41D1993F634F}" destId="{24B09D06-D4C9-47EA-9C80-A186AD948B12}" srcOrd="0" destOrd="0" presId="urn:microsoft.com/office/officeart/2005/8/layout/lProcess2"/>
    <dgm:cxn modelId="{A0ECE11E-A8FF-4EF6-A973-675FFC9D66EC}" type="presParOf" srcId="{9C9ADE4D-6435-4DF4-A14F-41D1993F634F}" destId="{DA636ABD-05B6-4AD0-9931-5024B82AB584}" srcOrd="1" destOrd="0" presId="urn:microsoft.com/office/officeart/2005/8/layout/lProcess2"/>
    <dgm:cxn modelId="{53BB1EA1-DFD3-42A1-92A7-F3DC88549C15}" type="presParOf" srcId="{9C9ADE4D-6435-4DF4-A14F-41D1993F634F}" destId="{35203705-C15F-4717-8A81-216F7931EC58}" srcOrd="2" destOrd="0" presId="urn:microsoft.com/office/officeart/2005/8/layout/lProcess2"/>
    <dgm:cxn modelId="{C08C35A4-6A5E-4A80-B81B-37B0ECD6092A}" type="presParOf" srcId="{35203705-C15F-4717-8A81-216F7931EC58}" destId="{F631CF6B-2487-49BD-9134-0491F914A45A}" srcOrd="0" destOrd="0" presId="urn:microsoft.com/office/officeart/2005/8/layout/lProcess2"/>
    <dgm:cxn modelId="{EA4FFC2A-A9D0-474E-991F-7528D4238AE1}" type="presParOf" srcId="{F631CF6B-2487-49BD-9134-0491F914A45A}" destId="{15187790-37F0-419A-B175-0469E1853D6C}" srcOrd="0" destOrd="0" presId="urn:microsoft.com/office/officeart/2005/8/layout/lProcess2"/>
    <dgm:cxn modelId="{F79B36DD-3895-4116-AE79-64874BEBA510}" type="presParOf" srcId="{2F3D1284-9812-448B-84C4-1AE623264410}" destId="{DB4DBBC5-C74E-4185-B03B-D11E4232EF2D}" srcOrd="1" destOrd="0" presId="urn:microsoft.com/office/officeart/2005/8/layout/lProcess2"/>
    <dgm:cxn modelId="{13922D13-4040-4ACF-9DB4-1AF8D7A2B724}" type="presParOf" srcId="{2F3D1284-9812-448B-84C4-1AE623264410}" destId="{C8507343-8FE1-4D69-834A-A05F1FF0C737}" srcOrd="2" destOrd="0" presId="urn:microsoft.com/office/officeart/2005/8/layout/lProcess2"/>
    <dgm:cxn modelId="{91A84C43-2BD3-4284-8BA6-FE1F6BA1018E}" type="presParOf" srcId="{C8507343-8FE1-4D69-834A-A05F1FF0C737}" destId="{7B890105-5A26-4E3D-A66C-86B8670F5C56}" srcOrd="0" destOrd="0" presId="urn:microsoft.com/office/officeart/2005/8/layout/lProcess2"/>
    <dgm:cxn modelId="{B4632B43-8BE8-43C0-9045-FAA20C3F783A}" type="presParOf" srcId="{C8507343-8FE1-4D69-834A-A05F1FF0C737}" destId="{90C004D5-C2A2-462B-8081-55BD9B2036DE}" srcOrd="1" destOrd="0" presId="urn:microsoft.com/office/officeart/2005/8/layout/lProcess2"/>
    <dgm:cxn modelId="{AD4B53A6-7C35-4193-9227-71DAAD0DD6B9}" type="presParOf" srcId="{C8507343-8FE1-4D69-834A-A05F1FF0C737}" destId="{81DC1919-04EF-4B77-944A-A93820473C0E}" srcOrd="2" destOrd="0" presId="urn:microsoft.com/office/officeart/2005/8/layout/lProcess2"/>
    <dgm:cxn modelId="{76B3E5BB-F28F-4DD0-9999-3D06FD3A47C7}" type="presParOf" srcId="{81DC1919-04EF-4B77-944A-A93820473C0E}" destId="{C9527490-D6DF-4E1E-82D4-633FFFABCBEC}" srcOrd="0" destOrd="0" presId="urn:microsoft.com/office/officeart/2005/8/layout/lProcess2"/>
    <dgm:cxn modelId="{B03521AE-5169-418C-9EC6-E38479C6B521}" type="presParOf" srcId="{C9527490-D6DF-4E1E-82D4-633FFFABCBEC}" destId="{B59F8C95-B296-4E0F-9AF8-42B52B743EDF}" srcOrd="0" destOrd="0" presId="urn:microsoft.com/office/officeart/2005/8/layout/lProcess2"/>
    <dgm:cxn modelId="{F16A3269-B385-4456-B65B-4FBC26F7B3D5}" type="presParOf" srcId="{C9527490-D6DF-4E1E-82D4-633FFFABCBEC}" destId="{CE22B778-6622-4EFF-9CE6-9245EA768FE8}" srcOrd="1" destOrd="0" presId="urn:microsoft.com/office/officeart/2005/8/layout/lProcess2"/>
    <dgm:cxn modelId="{FBB733A7-354C-4A09-9E1C-F09B37A26DE3}" type="presParOf" srcId="{C9527490-D6DF-4E1E-82D4-633FFFABCBEC}" destId="{1E89E13D-B67A-4992-80F7-C6759FC09DE2}" srcOrd="2" destOrd="0" presId="urn:microsoft.com/office/officeart/2005/8/layout/lProcess2"/>
    <dgm:cxn modelId="{15D49372-1073-452B-B3CD-CC8003DD87A5}" type="presParOf" srcId="{2F3D1284-9812-448B-84C4-1AE623264410}" destId="{2B9794D7-8FBE-4BCD-B959-4A5968702D85}" srcOrd="3" destOrd="0" presId="urn:microsoft.com/office/officeart/2005/8/layout/lProcess2"/>
    <dgm:cxn modelId="{80E3EE1A-2DE2-47F1-950D-7AEBF59C98CA}" type="presParOf" srcId="{2F3D1284-9812-448B-84C4-1AE623264410}" destId="{5EFBF743-2D10-4227-A7EB-173E51C40927}" srcOrd="4" destOrd="0" presId="urn:microsoft.com/office/officeart/2005/8/layout/lProcess2"/>
    <dgm:cxn modelId="{BF643A25-C693-4979-9F1C-5B0F63FC398F}" type="presParOf" srcId="{5EFBF743-2D10-4227-A7EB-173E51C40927}" destId="{D555AD9E-AF41-45B4-AA5D-E222B0D32184}" srcOrd="0" destOrd="0" presId="urn:microsoft.com/office/officeart/2005/8/layout/lProcess2"/>
    <dgm:cxn modelId="{D8621577-585E-4C28-ABAA-65DA4C5639FD}" type="presParOf" srcId="{5EFBF743-2D10-4227-A7EB-173E51C40927}" destId="{EECA478F-F2EA-4151-B304-E5D484524CC6}" srcOrd="1" destOrd="0" presId="urn:microsoft.com/office/officeart/2005/8/layout/lProcess2"/>
    <dgm:cxn modelId="{3CABE11F-85FB-435B-A976-184CAC0AB594}" type="presParOf" srcId="{5EFBF743-2D10-4227-A7EB-173E51C40927}" destId="{082A0610-7E01-4316-B286-FD00B06F5270}" srcOrd="2" destOrd="0" presId="urn:microsoft.com/office/officeart/2005/8/layout/lProcess2"/>
    <dgm:cxn modelId="{D47F8DAA-C3C0-4A0D-8C1D-D56E11934486}" type="presParOf" srcId="{082A0610-7E01-4316-B286-FD00B06F5270}" destId="{3CA12749-9CF9-4554-B008-5557ABFB9DA0}" srcOrd="0" destOrd="0" presId="urn:microsoft.com/office/officeart/2005/8/layout/lProcess2"/>
    <dgm:cxn modelId="{A9AA85E6-30BF-4E8C-A353-D9963CF1EA32}" type="presParOf" srcId="{3CA12749-9CF9-4554-B008-5557ABFB9DA0}" destId="{BB4F1E67-EBF6-4A00-A252-AF2C5663B84E}"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68C04-EEF8-45DF-A751-B4D818E2915F}" type="doc">
      <dgm:prSet loTypeId="urn:microsoft.com/office/officeart/2005/8/layout/default#1" loCatId="list" qsTypeId="urn:microsoft.com/office/officeart/2005/8/quickstyle/simple4" qsCatId="simple" csTypeId="urn:microsoft.com/office/officeart/2005/8/colors/colorful1#1" csCatId="colorful"/>
      <dgm:spPr/>
      <dgm:t>
        <a:bodyPr/>
        <a:lstStyle/>
        <a:p>
          <a:endParaRPr lang="en-US"/>
        </a:p>
      </dgm:t>
    </dgm:pt>
    <dgm:pt modelId="{6C6A5909-EA92-4C6F-A606-9DEFAD5B224A}">
      <dgm:prSet/>
      <dgm:spPr/>
      <dgm:t>
        <a:bodyPr/>
        <a:lstStyle/>
        <a:p>
          <a:r>
            <a:rPr lang="en-GB"/>
            <a:t>Social Prescribing is a short-term non-medical service supporting individuals to improve their health, wellbeing and independence by taking a holistic view of their lives </a:t>
          </a:r>
          <a:endParaRPr lang="en-US"/>
        </a:p>
      </dgm:t>
    </dgm:pt>
    <dgm:pt modelId="{9E2421D8-7E00-4A6D-A31A-F12906D9EB19}" type="parTrans" cxnId="{F018D527-248A-4F71-86D3-9D6A65085D5D}">
      <dgm:prSet/>
      <dgm:spPr/>
      <dgm:t>
        <a:bodyPr/>
        <a:lstStyle/>
        <a:p>
          <a:endParaRPr lang="en-US"/>
        </a:p>
      </dgm:t>
    </dgm:pt>
    <dgm:pt modelId="{A7343E81-D679-434B-9C0E-15ABC93426DD}" type="sibTrans" cxnId="{F018D527-248A-4F71-86D3-9D6A65085D5D}">
      <dgm:prSet/>
      <dgm:spPr/>
      <dgm:t>
        <a:bodyPr/>
        <a:lstStyle/>
        <a:p>
          <a:endParaRPr lang="en-US"/>
        </a:p>
      </dgm:t>
    </dgm:pt>
    <dgm:pt modelId="{BEDBE9C2-B1CD-42F7-9590-7B6119FD5E41}">
      <dgm:prSet/>
      <dgm:spPr/>
      <dgm:t>
        <a:bodyPr/>
        <a:lstStyle/>
        <a:p>
          <a:r>
            <a:rPr lang="en-GB"/>
            <a:t>The idea behind Social Prescribing is to help patients have more control over their own health and wellbeing</a:t>
          </a:r>
          <a:endParaRPr lang="en-US"/>
        </a:p>
      </dgm:t>
    </dgm:pt>
    <dgm:pt modelId="{77DB58DC-299F-4581-BDBA-32CF513C435C}" type="parTrans" cxnId="{7E6B5ED9-D896-4C52-BA81-B4D228A6433E}">
      <dgm:prSet/>
      <dgm:spPr/>
      <dgm:t>
        <a:bodyPr/>
        <a:lstStyle/>
        <a:p>
          <a:endParaRPr lang="en-US"/>
        </a:p>
      </dgm:t>
    </dgm:pt>
    <dgm:pt modelId="{B2EE6C95-3205-4B81-A104-8034A32396F5}" type="sibTrans" cxnId="{7E6B5ED9-D896-4C52-BA81-B4D228A6433E}">
      <dgm:prSet/>
      <dgm:spPr/>
      <dgm:t>
        <a:bodyPr/>
        <a:lstStyle/>
        <a:p>
          <a:endParaRPr lang="en-US"/>
        </a:p>
      </dgm:t>
    </dgm:pt>
    <dgm:pt modelId="{FEF8F4AF-C25F-4C5C-AFA6-2E97821F4861}">
      <dgm:prSet/>
      <dgm:spPr/>
      <dgm:t>
        <a:bodyPr/>
        <a:lstStyle/>
        <a:p>
          <a:r>
            <a:rPr lang="en-GB"/>
            <a:t>Addresses wider detriments to health, such as debt, poor housing, isolation, physical inactivity</a:t>
          </a:r>
          <a:endParaRPr lang="en-US"/>
        </a:p>
      </dgm:t>
    </dgm:pt>
    <dgm:pt modelId="{D6966206-F128-4E33-956E-EF0BBC2DE89C}" type="parTrans" cxnId="{99491611-B41E-4A60-86E0-0C540C3D255D}">
      <dgm:prSet/>
      <dgm:spPr/>
      <dgm:t>
        <a:bodyPr/>
        <a:lstStyle/>
        <a:p>
          <a:endParaRPr lang="en-US"/>
        </a:p>
      </dgm:t>
    </dgm:pt>
    <dgm:pt modelId="{D740D838-F74A-43C2-ABF6-E7D811279625}" type="sibTrans" cxnId="{99491611-B41E-4A60-86E0-0C540C3D255D}">
      <dgm:prSet/>
      <dgm:spPr/>
      <dgm:t>
        <a:bodyPr/>
        <a:lstStyle/>
        <a:p>
          <a:endParaRPr lang="en-US"/>
        </a:p>
      </dgm:t>
    </dgm:pt>
    <dgm:pt modelId="{82962F7C-B44C-4F0B-8406-21AA48C5EEEE}">
      <dgm:prSet/>
      <dgm:spPr/>
      <dgm:t>
        <a:bodyPr/>
        <a:lstStyle/>
        <a:p>
          <a:r>
            <a:rPr lang="en-GB"/>
            <a:t>Particularly works well for people with long-term conditions, socially isolated or have complex social needs that affect their wellbeing</a:t>
          </a:r>
          <a:endParaRPr lang="en-US"/>
        </a:p>
      </dgm:t>
    </dgm:pt>
    <dgm:pt modelId="{C5D5A685-AC62-4B86-BF30-0FC383269E0B}" type="parTrans" cxnId="{067EBD9A-E190-4794-B817-EF92545BFD74}">
      <dgm:prSet/>
      <dgm:spPr/>
      <dgm:t>
        <a:bodyPr/>
        <a:lstStyle/>
        <a:p>
          <a:endParaRPr lang="en-US"/>
        </a:p>
      </dgm:t>
    </dgm:pt>
    <dgm:pt modelId="{42B49DA1-6C70-4D4A-AA8F-0D2F590AA3E7}" type="sibTrans" cxnId="{067EBD9A-E190-4794-B817-EF92545BFD74}">
      <dgm:prSet/>
      <dgm:spPr/>
      <dgm:t>
        <a:bodyPr/>
        <a:lstStyle/>
        <a:p>
          <a:endParaRPr lang="en-US"/>
        </a:p>
      </dgm:t>
    </dgm:pt>
    <dgm:pt modelId="{08C301BA-6930-413B-9357-91FE6BBF7A6A}" type="pres">
      <dgm:prSet presAssocID="{BED68C04-EEF8-45DF-A751-B4D818E2915F}" presName="diagram" presStyleCnt="0">
        <dgm:presLayoutVars>
          <dgm:dir/>
          <dgm:resizeHandles val="exact"/>
        </dgm:presLayoutVars>
      </dgm:prSet>
      <dgm:spPr/>
      <dgm:t>
        <a:bodyPr/>
        <a:lstStyle/>
        <a:p>
          <a:endParaRPr lang="en-GB"/>
        </a:p>
      </dgm:t>
    </dgm:pt>
    <dgm:pt modelId="{D2E7EC0C-4704-4160-84F2-B7451B620A06}" type="pres">
      <dgm:prSet presAssocID="{6C6A5909-EA92-4C6F-A606-9DEFAD5B224A}" presName="node" presStyleLbl="node1" presStyleIdx="0" presStyleCnt="4">
        <dgm:presLayoutVars>
          <dgm:bulletEnabled val="1"/>
        </dgm:presLayoutVars>
      </dgm:prSet>
      <dgm:spPr/>
      <dgm:t>
        <a:bodyPr/>
        <a:lstStyle/>
        <a:p>
          <a:endParaRPr lang="en-GB"/>
        </a:p>
      </dgm:t>
    </dgm:pt>
    <dgm:pt modelId="{6FA1C342-C810-482D-BC5B-1D21225B65E8}" type="pres">
      <dgm:prSet presAssocID="{A7343E81-D679-434B-9C0E-15ABC93426DD}" presName="sibTrans" presStyleCnt="0"/>
      <dgm:spPr/>
    </dgm:pt>
    <dgm:pt modelId="{9A3F31D4-CA29-4A55-885B-7774D3C4338C}" type="pres">
      <dgm:prSet presAssocID="{BEDBE9C2-B1CD-42F7-9590-7B6119FD5E41}" presName="node" presStyleLbl="node1" presStyleIdx="1" presStyleCnt="4">
        <dgm:presLayoutVars>
          <dgm:bulletEnabled val="1"/>
        </dgm:presLayoutVars>
      </dgm:prSet>
      <dgm:spPr/>
      <dgm:t>
        <a:bodyPr/>
        <a:lstStyle/>
        <a:p>
          <a:endParaRPr lang="en-GB"/>
        </a:p>
      </dgm:t>
    </dgm:pt>
    <dgm:pt modelId="{4F5DDA1C-5586-47EB-A0D5-F6F03D8FEC23}" type="pres">
      <dgm:prSet presAssocID="{B2EE6C95-3205-4B81-A104-8034A32396F5}" presName="sibTrans" presStyleCnt="0"/>
      <dgm:spPr/>
    </dgm:pt>
    <dgm:pt modelId="{4E94933E-2E51-4506-BDE0-BF0C7933DED5}" type="pres">
      <dgm:prSet presAssocID="{FEF8F4AF-C25F-4C5C-AFA6-2E97821F4861}" presName="node" presStyleLbl="node1" presStyleIdx="2" presStyleCnt="4">
        <dgm:presLayoutVars>
          <dgm:bulletEnabled val="1"/>
        </dgm:presLayoutVars>
      </dgm:prSet>
      <dgm:spPr/>
      <dgm:t>
        <a:bodyPr/>
        <a:lstStyle/>
        <a:p>
          <a:endParaRPr lang="en-GB"/>
        </a:p>
      </dgm:t>
    </dgm:pt>
    <dgm:pt modelId="{13BD9247-4663-451D-A61F-DB519E6D8D59}" type="pres">
      <dgm:prSet presAssocID="{D740D838-F74A-43C2-ABF6-E7D811279625}" presName="sibTrans" presStyleCnt="0"/>
      <dgm:spPr/>
    </dgm:pt>
    <dgm:pt modelId="{61F54FF3-DC2F-488E-8EE9-80032A820FE4}" type="pres">
      <dgm:prSet presAssocID="{82962F7C-B44C-4F0B-8406-21AA48C5EEEE}" presName="node" presStyleLbl="node1" presStyleIdx="3" presStyleCnt="4">
        <dgm:presLayoutVars>
          <dgm:bulletEnabled val="1"/>
        </dgm:presLayoutVars>
      </dgm:prSet>
      <dgm:spPr/>
      <dgm:t>
        <a:bodyPr/>
        <a:lstStyle/>
        <a:p>
          <a:endParaRPr lang="en-GB"/>
        </a:p>
      </dgm:t>
    </dgm:pt>
  </dgm:ptLst>
  <dgm:cxnLst>
    <dgm:cxn modelId="{3DBD5C81-BE31-4BB0-9265-6D9C6D6E5ABA}" type="presOf" srcId="{BED68C04-EEF8-45DF-A751-B4D818E2915F}" destId="{08C301BA-6930-413B-9357-91FE6BBF7A6A}" srcOrd="0" destOrd="0" presId="urn:microsoft.com/office/officeart/2005/8/layout/default#1"/>
    <dgm:cxn modelId="{49BCEAAA-7ADE-4160-81F0-AC656AE59C69}" type="presOf" srcId="{BEDBE9C2-B1CD-42F7-9590-7B6119FD5E41}" destId="{9A3F31D4-CA29-4A55-885B-7774D3C4338C}" srcOrd="0" destOrd="0" presId="urn:microsoft.com/office/officeart/2005/8/layout/default#1"/>
    <dgm:cxn modelId="{7E6B5ED9-D896-4C52-BA81-B4D228A6433E}" srcId="{BED68C04-EEF8-45DF-A751-B4D818E2915F}" destId="{BEDBE9C2-B1CD-42F7-9590-7B6119FD5E41}" srcOrd="1" destOrd="0" parTransId="{77DB58DC-299F-4581-BDBA-32CF513C435C}" sibTransId="{B2EE6C95-3205-4B81-A104-8034A32396F5}"/>
    <dgm:cxn modelId="{D13ED183-6E12-4369-BF16-9C0F2481BC0A}" type="presOf" srcId="{82962F7C-B44C-4F0B-8406-21AA48C5EEEE}" destId="{61F54FF3-DC2F-488E-8EE9-80032A820FE4}" srcOrd="0" destOrd="0" presId="urn:microsoft.com/office/officeart/2005/8/layout/default#1"/>
    <dgm:cxn modelId="{F018D527-248A-4F71-86D3-9D6A65085D5D}" srcId="{BED68C04-EEF8-45DF-A751-B4D818E2915F}" destId="{6C6A5909-EA92-4C6F-A606-9DEFAD5B224A}" srcOrd="0" destOrd="0" parTransId="{9E2421D8-7E00-4A6D-A31A-F12906D9EB19}" sibTransId="{A7343E81-D679-434B-9C0E-15ABC93426DD}"/>
    <dgm:cxn modelId="{E3AB7447-FD8D-4460-8F8B-EC4C3F328D61}" type="presOf" srcId="{6C6A5909-EA92-4C6F-A606-9DEFAD5B224A}" destId="{D2E7EC0C-4704-4160-84F2-B7451B620A06}" srcOrd="0" destOrd="0" presId="urn:microsoft.com/office/officeart/2005/8/layout/default#1"/>
    <dgm:cxn modelId="{067EBD9A-E190-4794-B817-EF92545BFD74}" srcId="{BED68C04-EEF8-45DF-A751-B4D818E2915F}" destId="{82962F7C-B44C-4F0B-8406-21AA48C5EEEE}" srcOrd="3" destOrd="0" parTransId="{C5D5A685-AC62-4B86-BF30-0FC383269E0B}" sibTransId="{42B49DA1-6C70-4D4A-AA8F-0D2F590AA3E7}"/>
    <dgm:cxn modelId="{99491611-B41E-4A60-86E0-0C540C3D255D}" srcId="{BED68C04-EEF8-45DF-A751-B4D818E2915F}" destId="{FEF8F4AF-C25F-4C5C-AFA6-2E97821F4861}" srcOrd="2" destOrd="0" parTransId="{D6966206-F128-4E33-956E-EF0BBC2DE89C}" sibTransId="{D740D838-F74A-43C2-ABF6-E7D811279625}"/>
    <dgm:cxn modelId="{C88F04B1-5EB1-4CB6-8AE6-3AFA69724744}" type="presOf" srcId="{FEF8F4AF-C25F-4C5C-AFA6-2E97821F4861}" destId="{4E94933E-2E51-4506-BDE0-BF0C7933DED5}" srcOrd="0" destOrd="0" presId="urn:microsoft.com/office/officeart/2005/8/layout/default#1"/>
    <dgm:cxn modelId="{CEB63B7F-A211-49CD-A172-D7E4A797A876}" type="presParOf" srcId="{08C301BA-6930-413B-9357-91FE6BBF7A6A}" destId="{D2E7EC0C-4704-4160-84F2-B7451B620A06}" srcOrd="0" destOrd="0" presId="urn:microsoft.com/office/officeart/2005/8/layout/default#1"/>
    <dgm:cxn modelId="{2A0DD89E-2CA0-4E97-AB0A-2E38D56870A2}" type="presParOf" srcId="{08C301BA-6930-413B-9357-91FE6BBF7A6A}" destId="{6FA1C342-C810-482D-BC5B-1D21225B65E8}" srcOrd="1" destOrd="0" presId="urn:microsoft.com/office/officeart/2005/8/layout/default#1"/>
    <dgm:cxn modelId="{87F7E0C7-2B08-41E1-9CB8-6601481A070B}" type="presParOf" srcId="{08C301BA-6930-413B-9357-91FE6BBF7A6A}" destId="{9A3F31D4-CA29-4A55-885B-7774D3C4338C}" srcOrd="2" destOrd="0" presId="urn:microsoft.com/office/officeart/2005/8/layout/default#1"/>
    <dgm:cxn modelId="{62CF4D4C-DB9D-4A48-BB78-98D96208040D}" type="presParOf" srcId="{08C301BA-6930-413B-9357-91FE6BBF7A6A}" destId="{4F5DDA1C-5586-47EB-A0D5-F6F03D8FEC23}" srcOrd="3" destOrd="0" presId="urn:microsoft.com/office/officeart/2005/8/layout/default#1"/>
    <dgm:cxn modelId="{0E5ADCA4-1F82-4AD2-9E01-98645AC5B169}" type="presParOf" srcId="{08C301BA-6930-413B-9357-91FE6BBF7A6A}" destId="{4E94933E-2E51-4506-BDE0-BF0C7933DED5}" srcOrd="4" destOrd="0" presId="urn:microsoft.com/office/officeart/2005/8/layout/default#1"/>
    <dgm:cxn modelId="{1D5F55E1-8B2E-4B3B-8229-20386763DD9C}" type="presParOf" srcId="{08C301BA-6930-413B-9357-91FE6BBF7A6A}" destId="{13BD9247-4663-451D-A61F-DB519E6D8D59}" srcOrd="5" destOrd="0" presId="urn:microsoft.com/office/officeart/2005/8/layout/default#1"/>
    <dgm:cxn modelId="{817777BD-29B1-4EF9-B546-605072243FE2}" type="presParOf" srcId="{08C301BA-6930-413B-9357-91FE6BBF7A6A}" destId="{61F54FF3-DC2F-488E-8EE9-80032A820FE4}" srcOrd="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536FC5-5818-4150-A7BC-235C6D1DA0D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EB9C21D-1FA6-4F48-825E-BAFDF708C9C3}">
      <dgm:prSet/>
      <dgm:spPr/>
      <dgm:t>
        <a:bodyPr/>
        <a:lstStyle/>
        <a:p>
          <a:r>
            <a:rPr lang="en-GB"/>
            <a:t>CLWs will spend time with patients listening to what matters to them and work with patients to find possible solutions</a:t>
          </a:r>
          <a:endParaRPr lang="en-US"/>
        </a:p>
      </dgm:t>
    </dgm:pt>
    <dgm:pt modelId="{8E8F296B-8EE6-48BC-9E25-AA3A24353F54}" type="parTrans" cxnId="{A39EBB2A-58C4-46FF-BB39-9DA74F8EC967}">
      <dgm:prSet/>
      <dgm:spPr/>
      <dgm:t>
        <a:bodyPr/>
        <a:lstStyle/>
        <a:p>
          <a:endParaRPr lang="en-US"/>
        </a:p>
      </dgm:t>
    </dgm:pt>
    <dgm:pt modelId="{31A4127E-4791-4BC2-BC7B-F6A9A04C13B6}" type="sibTrans" cxnId="{A39EBB2A-58C4-46FF-BB39-9DA74F8EC967}">
      <dgm:prSet/>
      <dgm:spPr/>
      <dgm:t>
        <a:bodyPr/>
        <a:lstStyle/>
        <a:p>
          <a:endParaRPr lang="en-US"/>
        </a:p>
      </dgm:t>
    </dgm:pt>
    <dgm:pt modelId="{0E4AF8E2-EE4D-44B1-9463-D6D75B135D4C}">
      <dgm:prSet/>
      <dgm:spPr/>
      <dgm:t>
        <a:bodyPr/>
        <a:lstStyle/>
        <a:p>
          <a:r>
            <a:rPr lang="en-GB"/>
            <a:t>Connect patients to community groups and statutory services</a:t>
          </a:r>
          <a:endParaRPr lang="en-US"/>
        </a:p>
      </dgm:t>
    </dgm:pt>
    <dgm:pt modelId="{5D857BFF-87E2-47A1-88A2-FE86403AA174}" type="parTrans" cxnId="{77016194-665C-49DA-81CA-EB3777A7BC6D}">
      <dgm:prSet/>
      <dgm:spPr/>
      <dgm:t>
        <a:bodyPr/>
        <a:lstStyle/>
        <a:p>
          <a:endParaRPr lang="en-US"/>
        </a:p>
      </dgm:t>
    </dgm:pt>
    <dgm:pt modelId="{E77BAD70-21FA-4EB3-B0E9-68C0C0A2BBBB}" type="sibTrans" cxnId="{77016194-665C-49DA-81CA-EB3777A7BC6D}">
      <dgm:prSet/>
      <dgm:spPr/>
      <dgm:t>
        <a:bodyPr/>
        <a:lstStyle/>
        <a:p>
          <a:endParaRPr lang="en-US"/>
        </a:p>
      </dgm:t>
    </dgm:pt>
    <dgm:pt modelId="{96DABE87-5425-41EB-AA92-B6DBF1BFC175}">
      <dgm:prSet/>
      <dgm:spPr/>
      <dgm:t>
        <a:bodyPr/>
        <a:lstStyle/>
        <a:p>
          <a:r>
            <a:rPr lang="en-GB"/>
            <a:t>3 Full Time Community Link Workers in Mid Chiltern PCN</a:t>
          </a:r>
          <a:endParaRPr lang="en-US"/>
        </a:p>
      </dgm:t>
    </dgm:pt>
    <dgm:pt modelId="{4D2906D3-67D2-42BC-8FFE-74800504564B}" type="parTrans" cxnId="{E92898FA-40B7-40FF-B4DA-3A3A96863905}">
      <dgm:prSet/>
      <dgm:spPr/>
      <dgm:t>
        <a:bodyPr/>
        <a:lstStyle/>
        <a:p>
          <a:endParaRPr lang="en-US"/>
        </a:p>
      </dgm:t>
    </dgm:pt>
    <dgm:pt modelId="{8A6860EA-9B17-4F2F-A092-E6090C9FD692}" type="sibTrans" cxnId="{E92898FA-40B7-40FF-B4DA-3A3A96863905}">
      <dgm:prSet/>
      <dgm:spPr/>
      <dgm:t>
        <a:bodyPr/>
        <a:lstStyle/>
        <a:p>
          <a:endParaRPr lang="en-US"/>
        </a:p>
      </dgm:t>
    </dgm:pt>
    <dgm:pt modelId="{0C5A0DAD-03F5-4E76-B6DD-69C06DA28F0D}" type="pres">
      <dgm:prSet presAssocID="{B6536FC5-5818-4150-A7BC-235C6D1DA0D1}" presName="linear" presStyleCnt="0">
        <dgm:presLayoutVars>
          <dgm:animLvl val="lvl"/>
          <dgm:resizeHandles val="exact"/>
        </dgm:presLayoutVars>
      </dgm:prSet>
      <dgm:spPr/>
      <dgm:t>
        <a:bodyPr/>
        <a:lstStyle/>
        <a:p>
          <a:endParaRPr lang="en-GB"/>
        </a:p>
      </dgm:t>
    </dgm:pt>
    <dgm:pt modelId="{5A2A0B44-83BB-4B19-A1FD-4D0C9A802A96}" type="pres">
      <dgm:prSet presAssocID="{0EB9C21D-1FA6-4F48-825E-BAFDF708C9C3}" presName="parentText" presStyleLbl="node1" presStyleIdx="0" presStyleCnt="3">
        <dgm:presLayoutVars>
          <dgm:chMax val="0"/>
          <dgm:bulletEnabled val="1"/>
        </dgm:presLayoutVars>
      </dgm:prSet>
      <dgm:spPr/>
      <dgm:t>
        <a:bodyPr/>
        <a:lstStyle/>
        <a:p>
          <a:endParaRPr lang="en-GB"/>
        </a:p>
      </dgm:t>
    </dgm:pt>
    <dgm:pt modelId="{6A3F3BDC-28CB-4CFC-9926-A75342427E92}" type="pres">
      <dgm:prSet presAssocID="{31A4127E-4791-4BC2-BC7B-F6A9A04C13B6}" presName="spacer" presStyleCnt="0"/>
      <dgm:spPr/>
    </dgm:pt>
    <dgm:pt modelId="{F78D9698-0B47-4E53-8887-D64DB0342DE4}" type="pres">
      <dgm:prSet presAssocID="{0E4AF8E2-EE4D-44B1-9463-D6D75B135D4C}" presName="parentText" presStyleLbl="node1" presStyleIdx="1" presStyleCnt="3">
        <dgm:presLayoutVars>
          <dgm:chMax val="0"/>
          <dgm:bulletEnabled val="1"/>
        </dgm:presLayoutVars>
      </dgm:prSet>
      <dgm:spPr/>
      <dgm:t>
        <a:bodyPr/>
        <a:lstStyle/>
        <a:p>
          <a:endParaRPr lang="en-GB"/>
        </a:p>
      </dgm:t>
    </dgm:pt>
    <dgm:pt modelId="{67DD9FD3-3C29-483D-ABAB-E10C7A7F2047}" type="pres">
      <dgm:prSet presAssocID="{E77BAD70-21FA-4EB3-B0E9-68C0C0A2BBBB}" presName="spacer" presStyleCnt="0"/>
      <dgm:spPr/>
    </dgm:pt>
    <dgm:pt modelId="{3FF6DDD5-BA8B-46C9-A427-6A7CE8071704}" type="pres">
      <dgm:prSet presAssocID="{96DABE87-5425-41EB-AA92-B6DBF1BFC175}" presName="parentText" presStyleLbl="node1" presStyleIdx="2" presStyleCnt="3">
        <dgm:presLayoutVars>
          <dgm:chMax val="0"/>
          <dgm:bulletEnabled val="1"/>
        </dgm:presLayoutVars>
      </dgm:prSet>
      <dgm:spPr/>
      <dgm:t>
        <a:bodyPr/>
        <a:lstStyle/>
        <a:p>
          <a:endParaRPr lang="en-GB"/>
        </a:p>
      </dgm:t>
    </dgm:pt>
  </dgm:ptLst>
  <dgm:cxnLst>
    <dgm:cxn modelId="{77016194-665C-49DA-81CA-EB3777A7BC6D}" srcId="{B6536FC5-5818-4150-A7BC-235C6D1DA0D1}" destId="{0E4AF8E2-EE4D-44B1-9463-D6D75B135D4C}" srcOrd="1" destOrd="0" parTransId="{5D857BFF-87E2-47A1-88A2-FE86403AA174}" sibTransId="{E77BAD70-21FA-4EB3-B0E9-68C0C0A2BBBB}"/>
    <dgm:cxn modelId="{A39EBB2A-58C4-46FF-BB39-9DA74F8EC967}" srcId="{B6536FC5-5818-4150-A7BC-235C6D1DA0D1}" destId="{0EB9C21D-1FA6-4F48-825E-BAFDF708C9C3}" srcOrd="0" destOrd="0" parTransId="{8E8F296B-8EE6-48BC-9E25-AA3A24353F54}" sibTransId="{31A4127E-4791-4BC2-BC7B-F6A9A04C13B6}"/>
    <dgm:cxn modelId="{B6780600-BFFB-405A-B370-0B31D5EB4030}" type="presOf" srcId="{96DABE87-5425-41EB-AA92-B6DBF1BFC175}" destId="{3FF6DDD5-BA8B-46C9-A427-6A7CE8071704}" srcOrd="0" destOrd="0" presId="urn:microsoft.com/office/officeart/2005/8/layout/vList2"/>
    <dgm:cxn modelId="{FB54FD89-1C28-44F6-AD76-88868B7417DA}" type="presOf" srcId="{0E4AF8E2-EE4D-44B1-9463-D6D75B135D4C}" destId="{F78D9698-0B47-4E53-8887-D64DB0342DE4}" srcOrd="0" destOrd="0" presId="urn:microsoft.com/office/officeart/2005/8/layout/vList2"/>
    <dgm:cxn modelId="{E92898FA-40B7-40FF-B4DA-3A3A96863905}" srcId="{B6536FC5-5818-4150-A7BC-235C6D1DA0D1}" destId="{96DABE87-5425-41EB-AA92-B6DBF1BFC175}" srcOrd="2" destOrd="0" parTransId="{4D2906D3-67D2-42BC-8FFE-74800504564B}" sibTransId="{8A6860EA-9B17-4F2F-A092-E6090C9FD692}"/>
    <dgm:cxn modelId="{DD6968B4-FDD6-496C-B171-E4F639E6B927}" type="presOf" srcId="{0EB9C21D-1FA6-4F48-825E-BAFDF708C9C3}" destId="{5A2A0B44-83BB-4B19-A1FD-4D0C9A802A96}" srcOrd="0" destOrd="0" presId="urn:microsoft.com/office/officeart/2005/8/layout/vList2"/>
    <dgm:cxn modelId="{C2310BAF-1C1D-4F92-843B-AE3CF5A635D3}" type="presOf" srcId="{B6536FC5-5818-4150-A7BC-235C6D1DA0D1}" destId="{0C5A0DAD-03F5-4E76-B6DD-69C06DA28F0D}" srcOrd="0" destOrd="0" presId="urn:microsoft.com/office/officeart/2005/8/layout/vList2"/>
    <dgm:cxn modelId="{BBF09095-0630-49E9-9B4A-FAD801928D2B}" type="presParOf" srcId="{0C5A0DAD-03F5-4E76-B6DD-69C06DA28F0D}" destId="{5A2A0B44-83BB-4B19-A1FD-4D0C9A802A96}" srcOrd="0" destOrd="0" presId="urn:microsoft.com/office/officeart/2005/8/layout/vList2"/>
    <dgm:cxn modelId="{A764755B-49B8-4F4E-AB1E-99991ED4F116}" type="presParOf" srcId="{0C5A0DAD-03F5-4E76-B6DD-69C06DA28F0D}" destId="{6A3F3BDC-28CB-4CFC-9926-A75342427E92}" srcOrd="1" destOrd="0" presId="urn:microsoft.com/office/officeart/2005/8/layout/vList2"/>
    <dgm:cxn modelId="{91B44D38-A416-46DF-B1E0-002DAA86E443}" type="presParOf" srcId="{0C5A0DAD-03F5-4E76-B6DD-69C06DA28F0D}" destId="{F78D9698-0B47-4E53-8887-D64DB0342DE4}" srcOrd="2" destOrd="0" presId="urn:microsoft.com/office/officeart/2005/8/layout/vList2"/>
    <dgm:cxn modelId="{4EFB5372-0226-4F24-AAC4-FFB221D0C868}" type="presParOf" srcId="{0C5A0DAD-03F5-4E76-B6DD-69C06DA28F0D}" destId="{67DD9FD3-3C29-483D-ABAB-E10C7A7F2047}" srcOrd="3" destOrd="0" presId="urn:microsoft.com/office/officeart/2005/8/layout/vList2"/>
    <dgm:cxn modelId="{5552C10F-7D0E-457F-97DB-79723BD30B7D}" type="presParOf" srcId="{0C5A0DAD-03F5-4E76-B6DD-69C06DA28F0D}" destId="{3FF6DDD5-BA8B-46C9-A427-6A7CE8071704}"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09D06-D4C9-47EA-9C80-A186AD948B12}">
      <dsp:nvSpPr>
        <dsp:cNvPr id="0" name=""/>
        <dsp:cNvSpPr/>
      </dsp:nvSpPr>
      <dsp:spPr>
        <a:xfrm>
          <a:off x="962" y="0"/>
          <a:ext cx="2503103" cy="27372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121 Consultations	</a:t>
          </a:r>
        </a:p>
      </dsp:txBody>
      <dsp:txXfrm>
        <a:off x="962" y="0"/>
        <a:ext cx="2503103" cy="821174"/>
      </dsp:txXfrm>
    </dsp:sp>
    <dsp:sp modelId="{15187790-37F0-419A-B175-0469E1853D6C}">
      <dsp:nvSpPr>
        <dsp:cNvPr id="0" name=""/>
        <dsp:cNvSpPr/>
      </dsp:nvSpPr>
      <dsp:spPr>
        <a:xfrm>
          <a:off x="251273" y="838201"/>
          <a:ext cx="2002482" cy="177921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Referrals for 121 support</a:t>
          </a:r>
        </a:p>
      </dsp:txBody>
      <dsp:txXfrm>
        <a:off x="303384" y="890312"/>
        <a:ext cx="1898260" cy="1674988"/>
      </dsp:txXfrm>
    </dsp:sp>
    <dsp:sp modelId="{7B890105-5A26-4E3D-A66C-86B8670F5C56}">
      <dsp:nvSpPr>
        <dsp:cNvPr id="0" name=""/>
        <dsp:cNvSpPr/>
      </dsp:nvSpPr>
      <dsp:spPr>
        <a:xfrm>
          <a:off x="2691798" y="0"/>
          <a:ext cx="2503103" cy="27372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Group Consultations</a:t>
          </a:r>
        </a:p>
      </dsp:txBody>
      <dsp:txXfrm>
        <a:off x="2691798" y="0"/>
        <a:ext cx="2503103" cy="821174"/>
      </dsp:txXfrm>
    </dsp:sp>
    <dsp:sp modelId="{B59F8C95-B296-4E0F-9AF8-42B52B743EDF}">
      <dsp:nvSpPr>
        <dsp:cNvPr id="0" name=""/>
        <dsp:cNvSpPr/>
      </dsp:nvSpPr>
      <dsp:spPr>
        <a:xfrm>
          <a:off x="2942108" y="821976"/>
          <a:ext cx="2002482" cy="82531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Focus on Hypertension </a:t>
          </a:r>
        </a:p>
      </dsp:txBody>
      <dsp:txXfrm>
        <a:off x="2966281" y="846149"/>
        <a:ext cx="1954136" cy="776971"/>
      </dsp:txXfrm>
    </dsp:sp>
    <dsp:sp modelId="{1E89E13D-B67A-4992-80F7-C6759FC09DE2}">
      <dsp:nvSpPr>
        <dsp:cNvPr id="0" name=""/>
        <dsp:cNvSpPr/>
      </dsp:nvSpPr>
      <dsp:spPr>
        <a:xfrm>
          <a:off x="2942108" y="1774265"/>
          <a:ext cx="2002482" cy="82531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Next? T2 Diabetics?</a:t>
          </a:r>
        </a:p>
      </dsp:txBody>
      <dsp:txXfrm>
        <a:off x="2966281" y="1798438"/>
        <a:ext cx="1954136" cy="776971"/>
      </dsp:txXfrm>
    </dsp:sp>
    <dsp:sp modelId="{D555AD9E-AF41-45B4-AA5D-E222B0D32184}">
      <dsp:nvSpPr>
        <dsp:cNvPr id="0" name=""/>
        <dsp:cNvSpPr/>
      </dsp:nvSpPr>
      <dsp:spPr>
        <a:xfrm>
          <a:off x="5382634" y="0"/>
          <a:ext cx="2503103" cy="273724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Staff Wellbeing</a:t>
          </a:r>
        </a:p>
      </dsp:txBody>
      <dsp:txXfrm>
        <a:off x="5382634" y="0"/>
        <a:ext cx="2503103" cy="821174"/>
      </dsp:txXfrm>
    </dsp:sp>
    <dsp:sp modelId="{BB4F1E67-EBF6-4A00-A252-AF2C5663B84E}">
      <dsp:nvSpPr>
        <dsp:cNvPr id="0" name=""/>
        <dsp:cNvSpPr/>
      </dsp:nvSpPr>
      <dsp:spPr>
        <a:xfrm>
          <a:off x="5632944" y="821174"/>
          <a:ext cx="2002482" cy="177921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What does this look like?</a:t>
          </a:r>
        </a:p>
      </dsp:txBody>
      <dsp:txXfrm>
        <a:off x="5685055" y="873285"/>
        <a:ext cx="1898260" cy="1674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7EC0C-4704-4160-84F2-B7451B620A06}">
      <dsp:nvSpPr>
        <dsp:cNvPr id="0" name=""/>
        <dsp:cNvSpPr/>
      </dsp:nvSpPr>
      <dsp:spPr>
        <a:xfrm>
          <a:off x="606" y="951336"/>
          <a:ext cx="2366852" cy="1420111"/>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Social Prescribing is a short-term non-medical service supporting individuals to improve their health, wellbeing and independence by taking a holistic view of their lives </a:t>
          </a:r>
          <a:endParaRPr lang="en-US" sz="1400" kern="1200"/>
        </a:p>
      </dsp:txBody>
      <dsp:txXfrm>
        <a:off x="606" y="951336"/>
        <a:ext cx="2366852" cy="1420111"/>
      </dsp:txXfrm>
    </dsp:sp>
    <dsp:sp modelId="{9A3F31D4-CA29-4A55-885B-7774D3C4338C}">
      <dsp:nvSpPr>
        <dsp:cNvPr id="0" name=""/>
        <dsp:cNvSpPr/>
      </dsp:nvSpPr>
      <dsp:spPr>
        <a:xfrm>
          <a:off x="2604144" y="951336"/>
          <a:ext cx="2366852" cy="1420111"/>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The idea behind Social Prescribing is to help patients have more control over their own health and wellbeing</a:t>
          </a:r>
          <a:endParaRPr lang="en-US" sz="1400" kern="1200"/>
        </a:p>
      </dsp:txBody>
      <dsp:txXfrm>
        <a:off x="2604144" y="951336"/>
        <a:ext cx="2366852" cy="1420111"/>
      </dsp:txXfrm>
    </dsp:sp>
    <dsp:sp modelId="{4E94933E-2E51-4506-BDE0-BF0C7933DED5}">
      <dsp:nvSpPr>
        <dsp:cNvPr id="0" name=""/>
        <dsp:cNvSpPr/>
      </dsp:nvSpPr>
      <dsp:spPr>
        <a:xfrm>
          <a:off x="606" y="2608133"/>
          <a:ext cx="2366852" cy="1420111"/>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Addresses wider detriments to health, such as debt, poor housing, isolation, physical inactivity</a:t>
          </a:r>
          <a:endParaRPr lang="en-US" sz="1400" kern="1200"/>
        </a:p>
      </dsp:txBody>
      <dsp:txXfrm>
        <a:off x="606" y="2608133"/>
        <a:ext cx="2366852" cy="1420111"/>
      </dsp:txXfrm>
    </dsp:sp>
    <dsp:sp modelId="{61F54FF3-DC2F-488E-8EE9-80032A820FE4}">
      <dsp:nvSpPr>
        <dsp:cNvPr id="0" name=""/>
        <dsp:cNvSpPr/>
      </dsp:nvSpPr>
      <dsp:spPr>
        <a:xfrm>
          <a:off x="2604144" y="2608133"/>
          <a:ext cx="2366852" cy="1420111"/>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Particularly works well for people with long-term conditions, socially isolated or have complex social needs that affect their wellbeing</a:t>
          </a:r>
          <a:endParaRPr lang="en-US" sz="1400" kern="1200"/>
        </a:p>
      </dsp:txBody>
      <dsp:txXfrm>
        <a:off x="2604144" y="2608133"/>
        <a:ext cx="2366852" cy="14201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A0B44-83BB-4B19-A1FD-4D0C9A802A96}">
      <dsp:nvSpPr>
        <dsp:cNvPr id="0" name=""/>
        <dsp:cNvSpPr/>
      </dsp:nvSpPr>
      <dsp:spPr>
        <a:xfrm>
          <a:off x="0" y="82380"/>
          <a:ext cx="4971603" cy="15607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CLWs will spend time with patients listening to what matters to them and work with patients to find possible solutions</a:t>
          </a:r>
          <a:endParaRPr lang="en-US" sz="2300" kern="1200"/>
        </a:p>
      </dsp:txBody>
      <dsp:txXfrm>
        <a:off x="76191" y="158571"/>
        <a:ext cx="4819221" cy="1408398"/>
      </dsp:txXfrm>
    </dsp:sp>
    <dsp:sp modelId="{F78D9698-0B47-4E53-8887-D64DB0342DE4}">
      <dsp:nvSpPr>
        <dsp:cNvPr id="0" name=""/>
        <dsp:cNvSpPr/>
      </dsp:nvSpPr>
      <dsp:spPr>
        <a:xfrm>
          <a:off x="0" y="1709400"/>
          <a:ext cx="4971603" cy="156078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Connect patients to community groups and statutory services</a:t>
          </a:r>
          <a:endParaRPr lang="en-US" sz="2300" kern="1200"/>
        </a:p>
      </dsp:txBody>
      <dsp:txXfrm>
        <a:off x="76191" y="1785591"/>
        <a:ext cx="4819221" cy="1408398"/>
      </dsp:txXfrm>
    </dsp:sp>
    <dsp:sp modelId="{3FF6DDD5-BA8B-46C9-A427-6A7CE8071704}">
      <dsp:nvSpPr>
        <dsp:cNvPr id="0" name=""/>
        <dsp:cNvSpPr/>
      </dsp:nvSpPr>
      <dsp:spPr>
        <a:xfrm>
          <a:off x="0" y="3336420"/>
          <a:ext cx="4971603" cy="156078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3 Full Time Community Link Workers in Mid Chiltern PCN</a:t>
          </a:r>
          <a:endParaRPr lang="en-US" sz="2300" kern="1200"/>
        </a:p>
      </dsp:txBody>
      <dsp:txXfrm>
        <a:off x="76191" y="3412611"/>
        <a:ext cx="4819221" cy="140839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7T16:54:11.80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7T16:54:40.08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2-07T16:54:40.57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D4CC535F-F276-45EF-BA8C-8B68CA6F4665}" type="datetimeFigureOut">
              <a:rPr lang="en-GB" smtClean="0"/>
              <a:pPr/>
              <a:t>26/07/2023</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D73CB60-C331-4DF5-984F-798B35B96E66}" type="slidenum">
              <a:rPr lang="en-GB" smtClean="0"/>
              <a:pPr/>
              <a:t>‹#›</a:t>
            </a:fld>
            <a:endParaRPr lang="en-GB"/>
          </a:p>
        </p:txBody>
      </p:sp>
    </p:spTree>
    <p:extLst>
      <p:ext uri="{BB962C8B-B14F-4D97-AF65-F5344CB8AC3E}">
        <p14:creationId xmlns:p14="http://schemas.microsoft.com/office/powerpoint/2010/main" xmlns="" val="1539318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follow them on their journey through their</a:t>
            </a:r>
            <a:r>
              <a:rPr lang="en-GB" baseline="0" dirty="0"/>
              <a:t> personal plan- maintaining regular contact.</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6C40C1-C4BC-4CB4-9CC2-843AFDCCC44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412431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do not have set criteria for referrals; we will support patients on a case by case basis, however, here are some examples of people we can support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6C40C1-C4BC-4CB4-9CC2-843AFDCCC44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8933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2169A7-28EB-4C6F-98DF-457802245285}" type="datetimeFigureOut">
              <a:rPr lang="en-GB" smtClean="0"/>
              <a:pPr/>
              <a:t>26/07/2023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E4FD873-079F-401B-A526-1154376240D6}" type="slidenum">
              <a:rPr lang="en-GB" smtClean="0"/>
              <a:pPr/>
              <a:t>‹#›</a:t>
            </a:fld>
            <a:endParaRPr lang="en-GB"/>
          </a:p>
        </p:txBody>
      </p:sp>
    </p:spTree>
    <p:extLst>
      <p:ext uri="{BB962C8B-B14F-4D97-AF65-F5344CB8AC3E}">
        <p14:creationId xmlns:p14="http://schemas.microsoft.com/office/powerpoint/2010/main" xmlns="" val="115167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2169A7-28EB-4C6F-98DF-457802245285}" type="datetimeFigureOut">
              <a:rPr lang="en-GB" smtClean="0"/>
              <a:pPr/>
              <a:t>26/07/2023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E4FD873-079F-401B-A526-1154376240D6}" type="slidenum">
              <a:rPr lang="en-GB" smtClean="0"/>
              <a:pPr/>
              <a:t>‹#›</a:t>
            </a:fld>
            <a:endParaRPr lang="en-GB"/>
          </a:p>
        </p:txBody>
      </p:sp>
    </p:spTree>
    <p:extLst>
      <p:ext uri="{BB962C8B-B14F-4D97-AF65-F5344CB8AC3E}">
        <p14:creationId xmlns:p14="http://schemas.microsoft.com/office/powerpoint/2010/main" xmlns="" val="3104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2169A7-28EB-4C6F-98DF-457802245285}" type="datetimeFigureOut">
              <a:rPr lang="en-GB" smtClean="0"/>
              <a:pPr/>
              <a:t>26/07/2023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E4FD873-079F-401B-A526-1154376240D6}" type="slidenum">
              <a:rPr lang="en-GB" smtClean="0"/>
              <a:pPr/>
              <a:t>‹#›</a:t>
            </a:fld>
            <a:endParaRPr lang="en-GB"/>
          </a:p>
        </p:txBody>
      </p:sp>
    </p:spTree>
    <p:extLst>
      <p:ext uri="{BB962C8B-B14F-4D97-AF65-F5344CB8AC3E}">
        <p14:creationId xmlns:p14="http://schemas.microsoft.com/office/powerpoint/2010/main" xmlns="" val="2371841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92EE3-CE95-4F31-940B-B1AE45A6D368}" type="slidenum">
              <a:rPr lang="en-GB" smtClean="0"/>
              <a:pPr/>
              <a:t>‹#›</a:t>
            </a:fld>
            <a:endParaRPr lang="en-GB"/>
          </a:p>
        </p:txBody>
      </p:sp>
    </p:spTree>
    <p:extLst>
      <p:ext uri="{BB962C8B-B14F-4D97-AF65-F5344CB8AC3E}">
        <p14:creationId xmlns:p14="http://schemas.microsoft.com/office/powerpoint/2010/main" xmlns="" val="3360458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92EE3-CE95-4F31-940B-B1AE45A6D368}" type="slidenum">
              <a:rPr lang="en-GB" smtClean="0"/>
              <a:pPr/>
              <a:t>‹#›</a:t>
            </a:fld>
            <a:endParaRPr lang="en-GB"/>
          </a:p>
        </p:txBody>
      </p:sp>
    </p:spTree>
    <p:extLst>
      <p:ext uri="{BB962C8B-B14F-4D97-AF65-F5344CB8AC3E}">
        <p14:creationId xmlns:p14="http://schemas.microsoft.com/office/powerpoint/2010/main" xmlns="" val="3252400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92EE3-CE95-4F31-940B-B1AE45A6D368}" type="slidenum">
              <a:rPr lang="en-GB" smtClean="0"/>
              <a:pPr/>
              <a:t>‹#›</a:t>
            </a:fld>
            <a:endParaRPr lang="en-GB"/>
          </a:p>
        </p:txBody>
      </p:sp>
    </p:spTree>
    <p:extLst>
      <p:ext uri="{BB962C8B-B14F-4D97-AF65-F5344CB8AC3E}">
        <p14:creationId xmlns:p14="http://schemas.microsoft.com/office/powerpoint/2010/main" xmlns="" val="2230461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E92EE3-CE95-4F31-940B-B1AE45A6D368}" type="slidenum">
              <a:rPr lang="en-GB" smtClean="0"/>
              <a:pPr/>
              <a:t>‹#›</a:t>
            </a:fld>
            <a:endParaRPr lang="en-GB"/>
          </a:p>
        </p:txBody>
      </p:sp>
    </p:spTree>
    <p:extLst>
      <p:ext uri="{BB962C8B-B14F-4D97-AF65-F5344CB8AC3E}">
        <p14:creationId xmlns:p14="http://schemas.microsoft.com/office/powerpoint/2010/main" xmlns="" val="3072759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E92EE3-CE95-4F31-940B-B1AE45A6D368}" type="slidenum">
              <a:rPr lang="en-GB" smtClean="0"/>
              <a:pPr/>
              <a:t>‹#›</a:t>
            </a:fld>
            <a:endParaRPr lang="en-GB"/>
          </a:p>
        </p:txBody>
      </p:sp>
    </p:spTree>
    <p:extLst>
      <p:ext uri="{BB962C8B-B14F-4D97-AF65-F5344CB8AC3E}">
        <p14:creationId xmlns:p14="http://schemas.microsoft.com/office/powerpoint/2010/main" xmlns="" val="2162355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E92EE3-CE95-4F31-940B-B1AE45A6D368}" type="slidenum">
              <a:rPr lang="en-GB" smtClean="0"/>
              <a:pPr/>
              <a:t>‹#›</a:t>
            </a:fld>
            <a:endParaRPr lang="en-GB"/>
          </a:p>
        </p:txBody>
      </p:sp>
    </p:spTree>
    <p:extLst>
      <p:ext uri="{BB962C8B-B14F-4D97-AF65-F5344CB8AC3E}">
        <p14:creationId xmlns:p14="http://schemas.microsoft.com/office/powerpoint/2010/main" xmlns="" val="1008812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E92EE3-CE95-4F31-940B-B1AE45A6D368}" type="slidenum">
              <a:rPr lang="en-GB" smtClean="0"/>
              <a:pPr/>
              <a:t>‹#›</a:t>
            </a:fld>
            <a:endParaRPr lang="en-GB"/>
          </a:p>
        </p:txBody>
      </p:sp>
    </p:spTree>
    <p:extLst>
      <p:ext uri="{BB962C8B-B14F-4D97-AF65-F5344CB8AC3E}">
        <p14:creationId xmlns:p14="http://schemas.microsoft.com/office/powerpoint/2010/main" xmlns="" val="1879641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E92EE3-CE95-4F31-940B-B1AE45A6D368}" type="slidenum">
              <a:rPr lang="en-GB" smtClean="0"/>
              <a:pPr/>
              <a:t>‹#›</a:t>
            </a:fld>
            <a:endParaRPr lang="en-GB"/>
          </a:p>
        </p:txBody>
      </p:sp>
    </p:spTree>
    <p:extLst>
      <p:ext uri="{BB962C8B-B14F-4D97-AF65-F5344CB8AC3E}">
        <p14:creationId xmlns:p14="http://schemas.microsoft.com/office/powerpoint/2010/main" xmlns="" val="231126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2169A7-28EB-4C6F-98DF-457802245285}" type="datetimeFigureOut">
              <a:rPr lang="en-GB" smtClean="0"/>
              <a:pPr/>
              <a:t>26/07/2023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E4FD873-079F-401B-A526-1154376240D6}" type="slidenum">
              <a:rPr lang="en-GB" smtClean="0"/>
              <a:pPr/>
              <a:t>‹#›</a:t>
            </a:fld>
            <a:endParaRPr lang="en-GB"/>
          </a:p>
        </p:txBody>
      </p:sp>
    </p:spTree>
    <p:extLst>
      <p:ext uri="{BB962C8B-B14F-4D97-AF65-F5344CB8AC3E}">
        <p14:creationId xmlns:p14="http://schemas.microsoft.com/office/powerpoint/2010/main" xmlns="" val="3194047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E92EE3-CE95-4F31-940B-B1AE45A6D368}" type="slidenum">
              <a:rPr lang="en-GB" smtClean="0"/>
              <a:pPr/>
              <a:t>‹#›</a:t>
            </a:fld>
            <a:endParaRPr lang="en-GB"/>
          </a:p>
        </p:txBody>
      </p:sp>
    </p:spTree>
    <p:extLst>
      <p:ext uri="{BB962C8B-B14F-4D97-AF65-F5344CB8AC3E}">
        <p14:creationId xmlns:p14="http://schemas.microsoft.com/office/powerpoint/2010/main" xmlns="" val="3708353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92EE3-CE95-4F31-940B-B1AE45A6D368}" type="slidenum">
              <a:rPr lang="en-GB" smtClean="0"/>
              <a:pPr/>
              <a:t>‹#›</a:t>
            </a:fld>
            <a:endParaRPr lang="en-GB"/>
          </a:p>
        </p:txBody>
      </p:sp>
    </p:spTree>
    <p:extLst>
      <p:ext uri="{BB962C8B-B14F-4D97-AF65-F5344CB8AC3E}">
        <p14:creationId xmlns:p14="http://schemas.microsoft.com/office/powerpoint/2010/main" xmlns="" val="3007444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92EE3-CE95-4F31-940B-B1AE45A6D368}" type="slidenum">
              <a:rPr lang="en-GB" smtClean="0"/>
              <a:pPr/>
              <a:t>‹#›</a:t>
            </a:fld>
            <a:endParaRPr lang="en-GB"/>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615516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92EE3-CE95-4F31-940B-B1AE45A6D368}" type="slidenum">
              <a:rPr lang="en-GB" smtClean="0"/>
              <a:pPr/>
              <a:t>‹#›</a:t>
            </a:fld>
            <a:endParaRPr lang="en-GB"/>
          </a:p>
        </p:txBody>
      </p:sp>
    </p:spTree>
    <p:extLst>
      <p:ext uri="{BB962C8B-B14F-4D97-AF65-F5344CB8AC3E}">
        <p14:creationId xmlns:p14="http://schemas.microsoft.com/office/powerpoint/2010/main" xmlns="" val="2373384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92EE3-CE95-4F31-940B-B1AE45A6D368}" type="slidenum">
              <a:rPr lang="en-GB" smtClean="0"/>
              <a:pPr/>
              <a:t>‹#›</a:t>
            </a:fld>
            <a:endParaRPr lang="en-GB"/>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646482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92EE3-CE95-4F31-940B-B1AE45A6D368}" type="slidenum">
              <a:rPr lang="en-GB" smtClean="0"/>
              <a:pPr/>
              <a:t>‹#›</a:t>
            </a:fld>
            <a:endParaRPr lang="en-GB"/>
          </a:p>
        </p:txBody>
      </p:sp>
    </p:spTree>
    <p:extLst>
      <p:ext uri="{BB962C8B-B14F-4D97-AF65-F5344CB8AC3E}">
        <p14:creationId xmlns:p14="http://schemas.microsoft.com/office/powerpoint/2010/main" xmlns="" val="3353719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92EE3-CE95-4F31-940B-B1AE45A6D368}" type="slidenum">
              <a:rPr lang="en-GB" smtClean="0"/>
              <a:pPr/>
              <a:t>‹#›</a:t>
            </a:fld>
            <a:endParaRPr lang="en-GB"/>
          </a:p>
        </p:txBody>
      </p:sp>
    </p:spTree>
    <p:extLst>
      <p:ext uri="{BB962C8B-B14F-4D97-AF65-F5344CB8AC3E}">
        <p14:creationId xmlns:p14="http://schemas.microsoft.com/office/powerpoint/2010/main" xmlns="" val="1701655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514977-98F2-4D44-AB50-37975193E898}"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E92EE3-CE95-4F31-940B-B1AE45A6D368}" type="slidenum">
              <a:rPr lang="en-GB" smtClean="0"/>
              <a:pPr/>
              <a:t>‹#›</a:t>
            </a:fld>
            <a:endParaRPr lang="en-GB"/>
          </a:p>
        </p:txBody>
      </p:sp>
    </p:spTree>
    <p:extLst>
      <p:ext uri="{BB962C8B-B14F-4D97-AF65-F5344CB8AC3E}">
        <p14:creationId xmlns:p14="http://schemas.microsoft.com/office/powerpoint/2010/main" xmlns="" val="246451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9BA5D-988D-4487-AF10-252A1AEF3152}" type="slidenum">
              <a:rPr lang="en-GB" smtClean="0"/>
              <a:pPr/>
              <a:t>‹#›</a:t>
            </a:fld>
            <a:endParaRPr lang="en-GB"/>
          </a:p>
        </p:txBody>
      </p:sp>
    </p:spTree>
    <p:extLst>
      <p:ext uri="{BB962C8B-B14F-4D97-AF65-F5344CB8AC3E}">
        <p14:creationId xmlns:p14="http://schemas.microsoft.com/office/powerpoint/2010/main" xmlns="" val="2873684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9BA5D-988D-4487-AF10-252A1AEF3152}" type="slidenum">
              <a:rPr lang="en-GB" smtClean="0"/>
              <a:pPr/>
              <a:t>‹#›</a:t>
            </a:fld>
            <a:endParaRPr lang="en-GB"/>
          </a:p>
        </p:txBody>
      </p:sp>
    </p:spTree>
    <p:extLst>
      <p:ext uri="{BB962C8B-B14F-4D97-AF65-F5344CB8AC3E}">
        <p14:creationId xmlns:p14="http://schemas.microsoft.com/office/powerpoint/2010/main" xmlns="" val="226903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2169A7-28EB-4C6F-98DF-457802245285}" type="datetimeFigureOut">
              <a:rPr lang="en-GB" smtClean="0"/>
              <a:pPr/>
              <a:t>26/07/2023</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E4FD873-079F-401B-A526-1154376240D6}" type="slidenum">
              <a:rPr lang="en-GB" smtClean="0"/>
              <a:pPr/>
              <a:t>‹#›</a:t>
            </a:fld>
            <a:endParaRPr lang="en-GB"/>
          </a:p>
        </p:txBody>
      </p:sp>
    </p:spTree>
    <p:extLst>
      <p:ext uri="{BB962C8B-B14F-4D97-AF65-F5344CB8AC3E}">
        <p14:creationId xmlns:p14="http://schemas.microsoft.com/office/powerpoint/2010/main" xmlns="" val="3114094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9BA5D-988D-4487-AF10-252A1AEF3152}" type="slidenum">
              <a:rPr lang="en-GB" smtClean="0"/>
              <a:pPr/>
              <a:t>‹#›</a:t>
            </a:fld>
            <a:endParaRPr lang="en-GB"/>
          </a:p>
        </p:txBody>
      </p:sp>
    </p:spTree>
    <p:extLst>
      <p:ext uri="{BB962C8B-B14F-4D97-AF65-F5344CB8AC3E}">
        <p14:creationId xmlns:p14="http://schemas.microsoft.com/office/powerpoint/2010/main" xmlns="" val="1129800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69BA5D-988D-4487-AF10-252A1AEF3152}" type="slidenum">
              <a:rPr lang="en-GB" smtClean="0"/>
              <a:pPr/>
              <a:t>‹#›</a:t>
            </a:fld>
            <a:endParaRPr lang="en-GB"/>
          </a:p>
        </p:txBody>
      </p:sp>
    </p:spTree>
    <p:extLst>
      <p:ext uri="{BB962C8B-B14F-4D97-AF65-F5344CB8AC3E}">
        <p14:creationId xmlns:p14="http://schemas.microsoft.com/office/powerpoint/2010/main" xmlns="" val="3849679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69BA5D-988D-4487-AF10-252A1AEF3152}" type="slidenum">
              <a:rPr lang="en-GB" smtClean="0"/>
              <a:pPr/>
              <a:t>‹#›</a:t>
            </a:fld>
            <a:endParaRPr lang="en-GB"/>
          </a:p>
        </p:txBody>
      </p:sp>
    </p:spTree>
    <p:extLst>
      <p:ext uri="{BB962C8B-B14F-4D97-AF65-F5344CB8AC3E}">
        <p14:creationId xmlns:p14="http://schemas.microsoft.com/office/powerpoint/2010/main" xmlns="" val="1826309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69BA5D-988D-4487-AF10-252A1AEF3152}" type="slidenum">
              <a:rPr lang="en-GB" smtClean="0"/>
              <a:pPr/>
              <a:t>‹#›</a:t>
            </a:fld>
            <a:endParaRPr lang="en-GB"/>
          </a:p>
        </p:txBody>
      </p:sp>
    </p:spTree>
    <p:extLst>
      <p:ext uri="{BB962C8B-B14F-4D97-AF65-F5344CB8AC3E}">
        <p14:creationId xmlns:p14="http://schemas.microsoft.com/office/powerpoint/2010/main" xmlns="" val="890759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69BA5D-988D-4487-AF10-252A1AEF3152}" type="slidenum">
              <a:rPr lang="en-GB" smtClean="0"/>
              <a:pPr/>
              <a:t>‹#›</a:t>
            </a:fld>
            <a:endParaRPr lang="en-GB"/>
          </a:p>
        </p:txBody>
      </p:sp>
    </p:spTree>
    <p:extLst>
      <p:ext uri="{BB962C8B-B14F-4D97-AF65-F5344CB8AC3E}">
        <p14:creationId xmlns:p14="http://schemas.microsoft.com/office/powerpoint/2010/main" xmlns="" val="4284799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69BA5D-988D-4487-AF10-252A1AEF3152}" type="slidenum">
              <a:rPr lang="en-GB" smtClean="0"/>
              <a:pPr/>
              <a:t>‹#›</a:t>
            </a:fld>
            <a:endParaRPr lang="en-GB"/>
          </a:p>
        </p:txBody>
      </p:sp>
    </p:spTree>
    <p:extLst>
      <p:ext uri="{BB962C8B-B14F-4D97-AF65-F5344CB8AC3E}">
        <p14:creationId xmlns:p14="http://schemas.microsoft.com/office/powerpoint/2010/main" xmlns="" val="18332790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69BA5D-988D-4487-AF10-252A1AEF3152}" type="slidenum">
              <a:rPr lang="en-GB" smtClean="0"/>
              <a:pPr/>
              <a:t>‹#›</a:t>
            </a:fld>
            <a:endParaRPr lang="en-GB"/>
          </a:p>
        </p:txBody>
      </p:sp>
    </p:spTree>
    <p:extLst>
      <p:ext uri="{BB962C8B-B14F-4D97-AF65-F5344CB8AC3E}">
        <p14:creationId xmlns:p14="http://schemas.microsoft.com/office/powerpoint/2010/main" xmlns="" val="1596888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9BA5D-988D-4487-AF10-252A1AEF3152}" type="slidenum">
              <a:rPr lang="en-GB" smtClean="0"/>
              <a:pPr/>
              <a:t>‹#›</a:t>
            </a:fld>
            <a:endParaRPr lang="en-GB"/>
          </a:p>
        </p:txBody>
      </p:sp>
    </p:spTree>
    <p:extLst>
      <p:ext uri="{BB962C8B-B14F-4D97-AF65-F5344CB8AC3E}">
        <p14:creationId xmlns:p14="http://schemas.microsoft.com/office/powerpoint/2010/main" xmlns="" val="35300827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9BA5D-988D-4487-AF10-252A1AEF3152}"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1283848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9BA5D-988D-4487-AF10-252A1AEF3152}" type="slidenum">
              <a:rPr lang="en-GB" smtClean="0"/>
              <a:pPr/>
              <a:t>‹#›</a:t>
            </a:fld>
            <a:endParaRPr lang="en-GB"/>
          </a:p>
        </p:txBody>
      </p:sp>
    </p:spTree>
    <p:extLst>
      <p:ext uri="{BB962C8B-B14F-4D97-AF65-F5344CB8AC3E}">
        <p14:creationId xmlns:p14="http://schemas.microsoft.com/office/powerpoint/2010/main" xmlns="" val="9919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B2169A7-28EB-4C6F-98DF-457802245285}" type="datetimeFigureOut">
              <a:rPr lang="en-GB" smtClean="0"/>
              <a:pPr/>
              <a:t>26/07/2023</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E4FD873-079F-401B-A526-1154376240D6}" type="slidenum">
              <a:rPr lang="en-GB" smtClean="0"/>
              <a:pPr/>
              <a:t>‹#›</a:t>
            </a:fld>
            <a:endParaRPr lang="en-GB"/>
          </a:p>
        </p:txBody>
      </p:sp>
    </p:spTree>
    <p:extLst>
      <p:ext uri="{BB962C8B-B14F-4D97-AF65-F5344CB8AC3E}">
        <p14:creationId xmlns:p14="http://schemas.microsoft.com/office/powerpoint/2010/main" xmlns="" val="3879665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9BA5D-988D-4487-AF10-252A1AEF3152}"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218924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9BA5D-988D-4487-AF10-252A1AEF3152}" type="slidenum">
              <a:rPr lang="en-GB" smtClean="0"/>
              <a:pPr/>
              <a:t>‹#›</a:t>
            </a:fld>
            <a:endParaRPr lang="en-GB"/>
          </a:p>
        </p:txBody>
      </p:sp>
    </p:spTree>
    <p:extLst>
      <p:ext uri="{BB962C8B-B14F-4D97-AF65-F5344CB8AC3E}">
        <p14:creationId xmlns:p14="http://schemas.microsoft.com/office/powerpoint/2010/main" xmlns="" val="1351720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9BA5D-988D-4487-AF10-252A1AEF3152}" type="slidenum">
              <a:rPr lang="en-GB" smtClean="0"/>
              <a:pPr/>
              <a:t>‹#›</a:t>
            </a:fld>
            <a:endParaRPr lang="en-GB"/>
          </a:p>
        </p:txBody>
      </p:sp>
    </p:spTree>
    <p:extLst>
      <p:ext uri="{BB962C8B-B14F-4D97-AF65-F5344CB8AC3E}">
        <p14:creationId xmlns:p14="http://schemas.microsoft.com/office/powerpoint/2010/main" xmlns="" val="1499436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988A5-73B8-4379-8034-5A62CB26A23E}" type="datetimeFigureOut">
              <a:rPr lang="en-GB" smtClean="0"/>
              <a:pPr/>
              <a:t>26/07/2023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9BA5D-988D-4487-AF10-252A1AEF3152}" type="slidenum">
              <a:rPr lang="en-GB" smtClean="0"/>
              <a:pPr/>
              <a:t>‹#›</a:t>
            </a:fld>
            <a:endParaRPr lang="en-GB"/>
          </a:p>
        </p:txBody>
      </p:sp>
    </p:spTree>
    <p:extLst>
      <p:ext uri="{BB962C8B-B14F-4D97-AF65-F5344CB8AC3E}">
        <p14:creationId xmlns:p14="http://schemas.microsoft.com/office/powerpoint/2010/main" xmlns="" val="344279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B2169A7-28EB-4C6F-98DF-457802245285}" type="datetimeFigureOut">
              <a:rPr lang="en-GB" smtClean="0"/>
              <a:pPr/>
              <a:t>26/07/2023</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E4FD873-079F-401B-A526-1154376240D6}" type="slidenum">
              <a:rPr lang="en-GB" smtClean="0"/>
              <a:pPr/>
              <a:t>‹#›</a:t>
            </a:fld>
            <a:endParaRPr lang="en-GB"/>
          </a:p>
        </p:txBody>
      </p:sp>
    </p:spTree>
    <p:extLst>
      <p:ext uri="{BB962C8B-B14F-4D97-AF65-F5344CB8AC3E}">
        <p14:creationId xmlns:p14="http://schemas.microsoft.com/office/powerpoint/2010/main" xmlns="" val="835668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DB2169A7-28EB-4C6F-98DF-457802245285}" type="datetimeFigureOut">
              <a:rPr lang="en-GB" smtClean="0"/>
              <a:pPr/>
              <a:t>26/07/2023</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E4FD873-079F-401B-A526-1154376240D6}" type="slidenum">
              <a:rPr lang="en-GB" smtClean="0"/>
              <a:pPr/>
              <a:t>‹#›</a:t>
            </a:fld>
            <a:endParaRPr lang="en-GB"/>
          </a:p>
        </p:txBody>
      </p:sp>
    </p:spTree>
    <p:extLst>
      <p:ext uri="{BB962C8B-B14F-4D97-AF65-F5344CB8AC3E}">
        <p14:creationId xmlns:p14="http://schemas.microsoft.com/office/powerpoint/2010/main" xmlns="" val="9961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B2169A7-28EB-4C6F-98DF-457802245285}" type="datetimeFigureOut">
              <a:rPr lang="en-GB" smtClean="0"/>
              <a:pPr/>
              <a:t>26/07/2023</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E4FD873-079F-401B-A526-1154376240D6}" type="slidenum">
              <a:rPr lang="en-GB" smtClean="0"/>
              <a:pPr/>
              <a:t>‹#›</a:t>
            </a:fld>
            <a:endParaRPr lang="en-GB"/>
          </a:p>
        </p:txBody>
      </p:sp>
    </p:spTree>
    <p:extLst>
      <p:ext uri="{BB962C8B-B14F-4D97-AF65-F5344CB8AC3E}">
        <p14:creationId xmlns:p14="http://schemas.microsoft.com/office/powerpoint/2010/main" xmlns="" val="112908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atin typeface="Tahoma" panose="020B0604030504040204" pitchFamily="34" charset="0"/>
                <a:ea typeface="Tahoma" panose="020B0604030504040204" pitchFamily="34" charset="0"/>
                <a:cs typeface="Tahoma" panose="020B0604030504040204" pitchFamily="34" charset="0"/>
              </a:defRPr>
            </a:lvl1pPr>
            <a:lvl2pPr>
              <a:defRPr sz="2800">
                <a:latin typeface="Tahoma" panose="020B0604030504040204" pitchFamily="34" charset="0"/>
                <a:ea typeface="Tahoma" panose="020B0604030504040204" pitchFamily="34" charset="0"/>
                <a:cs typeface="Tahoma" panose="020B0604030504040204" pitchFamily="34" charset="0"/>
              </a:defRPr>
            </a:lvl2pPr>
            <a:lvl3pPr>
              <a:defRPr sz="2400">
                <a:latin typeface="Tahoma" panose="020B0604030504040204" pitchFamily="34" charset="0"/>
                <a:ea typeface="Tahoma" panose="020B0604030504040204" pitchFamily="34" charset="0"/>
                <a:cs typeface="Tahoma" panose="020B0604030504040204" pitchFamily="34" charset="0"/>
              </a:defRPr>
            </a:lvl3pPr>
            <a:lvl4pPr>
              <a:defRPr sz="2000">
                <a:latin typeface="Tahoma" panose="020B0604030504040204" pitchFamily="34" charset="0"/>
                <a:ea typeface="Tahoma" panose="020B0604030504040204" pitchFamily="34" charset="0"/>
                <a:cs typeface="Tahoma" panose="020B0604030504040204" pitchFamily="34" charset="0"/>
              </a:defRPr>
            </a:lvl4pPr>
            <a:lvl5pPr>
              <a:defRPr sz="2000">
                <a:latin typeface="Tahoma" panose="020B0604030504040204" pitchFamily="34" charset="0"/>
                <a:ea typeface="Tahoma" panose="020B0604030504040204" pitchFamily="34" charset="0"/>
                <a:cs typeface="Tahoma" panose="020B060403050404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B2169A7-28EB-4C6F-98DF-457802245285}" type="datetimeFigureOut">
              <a:rPr lang="en-GB" smtClean="0"/>
              <a:pPr/>
              <a:t>26/07/2023</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E4FD873-079F-401B-A526-1154376240D6}" type="slidenum">
              <a:rPr lang="en-GB" smtClean="0"/>
              <a:pPr/>
              <a:t>‹#›</a:t>
            </a:fld>
            <a:endParaRPr lang="en-GB"/>
          </a:p>
        </p:txBody>
      </p:sp>
    </p:spTree>
    <p:extLst>
      <p:ext uri="{BB962C8B-B14F-4D97-AF65-F5344CB8AC3E}">
        <p14:creationId xmlns:p14="http://schemas.microsoft.com/office/powerpoint/2010/main" xmlns="" val="2872661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B2169A7-28EB-4C6F-98DF-457802245285}" type="datetimeFigureOut">
              <a:rPr lang="en-GB" smtClean="0"/>
              <a:pPr/>
              <a:t>26/07/2023</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E4FD873-079F-401B-A526-1154376240D6}" type="slidenum">
              <a:rPr lang="en-GB" smtClean="0"/>
              <a:pPr/>
              <a:t>‹#›</a:t>
            </a:fld>
            <a:endParaRPr lang="en-GB"/>
          </a:p>
        </p:txBody>
      </p:sp>
    </p:spTree>
    <p:extLst>
      <p:ext uri="{BB962C8B-B14F-4D97-AF65-F5344CB8AC3E}">
        <p14:creationId xmlns:p14="http://schemas.microsoft.com/office/powerpoint/2010/main" xmlns="" val="686961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588869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4"/>
            <a:ext cx="7886700" cy="460206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xmlns="" id="{65184ADE-DACD-4B62-AEE3-EA9F15397CF9}"/>
              </a:ext>
            </a:extLst>
          </p:cNvPr>
          <p:cNvPicPr>
            <a:picLocks noChangeAspect="1"/>
          </p:cNvPicPr>
          <p:nvPr userDrawn="1"/>
        </p:nvPicPr>
        <p:blipFill>
          <a:blip r:embed="rId13" cstate="print">
            <a:extLst>
              <a:ext uri="{28A0092B-C50C-407E-A947-70E740481C1C}">
                <a14:useLocalDpi xmlns:a14="http://schemas.microsoft.com/office/drawing/2010/main" xmlns=""/>
              </a:ext>
            </a:extLst>
          </a:blip>
          <a:stretch>
            <a:fillRect/>
          </a:stretch>
        </p:blipFill>
        <p:spPr>
          <a:xfrm>
            <a:off x="6549961" y="321565"/>
            <a:ext cx="2232528" cy="1325563"/>
          </a:xfrm>
          <a:prstGeom prst="rect">
            <a:avLst/>
          </a:prstGeom>
        </p:spPr>
      </p:pic>
    </p:spTree>
    <p:extLst>
      <p:ext uri="{BB962C8B-B14F-4D97-AF65-F5344CB8AC3E}">
        <p14:creationId xmlns:p14="http://schemas.microsoft.com/office/powerpoint/2010/main" xmlns="" val="3224238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E514977-98F2-4D44-AB50-37975193E898}" type="datetimeFigureOut">
              <a:rPr lang="en-GB" smtClean="0"/>
              <a:pPr/>
              <a:t>26/07/2023</a:t>
            </a:fld>
            <a:endParaRPr lang="en-GB"/>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D5E92EE3-CE95-4F31-940B-B1AE45A6D368}" type="slidenum">
              <a:rPr lang="en-GB" smtClean="0"/>
              <a:pPr/>
              <a:t>‹#›</a:t>
            </a:fld>
            <a:endParaRPr lang="en-GB"/>
          </a:p>
        </p:txBody>
      </p:sp>
    </p:spTree>
    <p:extLst>
      <p:ext uri="{BB962C8B-B14F-4D97-AF65-F5344CB8AC3E}">
        <p14:creationId xmlns:p14="http://schemas.microsoft.com/office/powerpoint/2010/main" xmlns="" val="197616350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2D988A5-73B8-4379-8034-5A62CB26A23E}" type="datetimeFigureOut">
              <a:rPr lang="en-GB" smtClean="0"/>
              <a:pPr/>
              <a:t>26/07/2023</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169BA5D-988D-4487-AF10-252A1AEF3152}" type="slidenum">
              <a:rPr lang="en-GB" smtClean="0"/>
              <a:pPr/>
              <a:t>‹#›</a:t>
            </a:fld>
            <a:endParaRPr lang="en-GB"/>
          </a:p>
        </p:txBody>
      </p:sp>
    </p:spTree>
    <p:extLst>
      <p:ext uri="{BB962C8B-B14F-4D97-AF65-F5344CB8AC3E}">
        <p14:creationId xmlns:p14="http://schemas.microsoft.com/office/powerpoint/2010/main" xmlns="" val="321343891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www.england.nhs.uk/wp-content/uploads/2021/08/B0828-iii-annex-b-investment-and-impact-fund-21-22-22-23.pdf"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hyperlink" Target="mailto:mid-chiltern.socialprescribers@nhs.net"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6267012" y="321565"/>
            <a:ext cx="2515477" cy="1493564"/>
          </a:xfrm>
          <a:prstGeom prst="rect">
            <a:avLst/>
          </a:prstGeom>
        </p:spPr>
      </p:pic>
      <p:sp>
        <p:nvSpPr>
          <p:cNvPr id="3" name="Title 2"/>
          <p:cNvSpPr>
            <a:spLocks noGrp="1"/>
          </p:cNvSpPr>
          <p:nvPr>
            <p:ph type="ctrTitle"/>
          </p:nvPr>
        </p:nvSpPr>
        <p:spPr/>
        <p:txBody>
          <a:bodyPr>
            <a:normAutofit/>
          </a:bodyPr>
          <a:lstStyle/>
          <a:p>
            <a:r>
              <a:rPr lang="en-GB" sz="2800" dirty="0"/>
              <a:t>Rectory Meadow Patients Group</a:t>
            </a:r>
            <a:br>
              <a:rPr lang="en-GB" sz="2800" dirty="0"/>
            </a:br>
            <a:r>
              <a:rPr lang="en-GB" sz="2800" dirty="0"/>
              <a:t>General Meeting</a:t>
            </a:r>
            <a:br>
              <a:rPr lang="en-GB" sz="2800" dirty="0"/>
            </a:br>
            <a:r>
              <a:rPr lang="en-GB" sz="2800" dirty="0"/>
              <a:t>15 February 2022</a:t>
            </a:r>
          </a:p>
        </p:txBody>
      </p:sp>
      <p:sp>
        <p:nvSpPr>
          <p:cNvPr id="2" name="Subtitle 1">
            <a:extLst>
              <a:ext uri="{FF2B5EF4-FFF2-40B4-BE49-F238E27FC236}">
                <a16:creationId xmlns:a16="http://schemas.microsoft.com/office/drawing/2014/main" xmlns="" id="{031E4B94-2B5C-47EC-B1A2-9AF57C48BC6D}"/>
              </a:ext>
            </a:extLst>
          </p:cNvPr>
          <p:cNvSpPr>
            <a:spLocks noGrp="1"/>
          </p:cNvSpPr>
          <p:nvPr>
            <p:ph type="subTitle" idx="1"/>
          </p:nvPr>
        </p:nvSpPr>
        <p:spPr/>
        <p:txBody>
          <a:bodyPr>
            <a:normAutofit fontScale="77500" lnSpcReduction="20000"/>
          </a:bodyPr>
          <a:lstStyle/>
          <a:p>
            <a:endParaRPr lang="en-US" dirty="0"/>
          </a:p>
          <a:p>
            <a:endParaRPr lang="en-US" dirty="0"/>
          </a:p>
          <a:p>
            <a:r>
              <a:rPr lang="en-US" sz="10400" dirty="0">
                <a:solidFill>
                  <a:srgbClr val="0070C0"/>
                </a:solidFill>
              </a:rPr>
              <a:t>Welcome</a:t>
            </a:r>
            <a:endParaRPr lang="en-GB" sz="10400" dirty="0">
              <a:solidFill>
                <a:srgbClr val="0070C0"/>
              </a:solidFill>
            </a:endParaRPr>
          </a:p>
        </p:txBody>
      </p:sp>
    </p:spTree>
    <p:extLst>
      <p:ext uri="{BB962C8B-B14F-4D97-AF65-F5344CB8AC3E}">
        <p14:creationId xmlns:p14="http://schemas.microsoft.com/office/powerpoint/2010/main" xmlns="" val="882657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8F9C5F-4ED4-40B5-A95A-2BB9EAEE7D5D}"/>
              </a:ext>
            </a:extLst>
          </p:cNvPr>
          <p:cNvSpPr>
            <a:spLocks noGrp="1"/>
          </p:cNvSpPr>
          <p:nvPr>
            <p:ph type="title"/>
          </p:nvPr>
        </p:nvSpPr>
        <p:spPr/>
        <p:txBody>
          <a:bodyPr/>
          <a:lstStyle/>
          <a:p>
            <a:r>
              <a:rPr lang="en-GB" dirty="0"/>
              <a:t>Mental Health Practitioner </a:t>
            </a:r>
          </a:p>
        </p:txBody>
      </p:sp>
      <p:sp>
        <p:nvSpPr>
          <p:cNvPr id="6" name="Content Placeholder 5">
            <a:extLst>
              <a:ext uri="{FF2B5EF4-FFF2-40B4-BE49-F238E27FC236}">
                <a16:creationId xmlns:a16="http://schemas.microsoft.com/office/drawing/2014/main" xmlns="" id="{AD76D0F3-35BB-4471-9532-249CF3B7E1E7}"/>
              </a:ext>
            </a:extLst>
          </p:cNvPr>
          <p:cNvSpPr>
            <a:spLocks noGrp="1"/>
          </p:cNvSpPr>
          <p:nvPr>
            <p:ph idx="1"/>
          </p:nvPr>
        </p:nvSpPr>
        <p:spPr/>
        <p:txBody>
          <a:bodyPr/>
          <a:lstStyle/>
          <a:p>
            <a:pPr marL="0" indent="0">
              <a:buNone/>
            </a:pPr>
            <a:r>
              <a:rPr lang="en-GB" dirty="0"/>
              <a:t>The PCN team now has a Mental health Practitioner who will support patients;</a:t>
            </a:r>
          </a:p>
          <a:p>
            <a:pPr>
              <a:buFontTx/>
              <a:buChar char="-"/>
            </a:pPr>
            <a:r>
              <a:rPr lang="en-GB" dirty="0"/>
              <a:t>With Severe mental health reviews</a:t>
            </a:r>
          </a:p>
          <a:p>
            <a:pPr>
              <a:buFontTx/>
              <a:buChar char="-"/>
            </a:pPr>
            <a:r>
              <a:rPr lang="en-GB" dirty="0"/>
              <a:t>Non-acute support</a:t>
            </a:r>
          </a:p>
          <a:p>
            <a:pPr>
              <a:buFontTx/>
              <a:buChar char="-"/>
            </a:pPr>
            <a:r>
              <a:rPr lang="en-GB" dirty="0"/>
              <a:t>Specialist guidance to navigate the Bucks system</a:t>
            </a:r>
          </a:p>
          <a:p>
            <a:pPr>
              <a:buFontTx/>
              <a:buChar char="-"/>
            </a:pPr>
            <a:r>
              <a:rPr lang="en-GB" dirty="0"/>
              <a:t>Signpost to other appropriate MH services</a:t>
            </a:r>
          </a:p>
          <a:p>
            <a:pPr>
              <a:buFontTx/>
              <a:buChar char="-"/>
            </a:pPr>
            <a:endParaRPr lang="en-GB" dirty="0"/>
          </a:p>
          <a:p>
            <a:pPr marL="0" indent="0">
              <a:buNone/>
            </a:pPr>
            <a:r>
              <a:rPr lang="en-GB" dirty="0"/>
              <a:t>Lynette will have a number of appointments available at Rectory for the team to book patients into. </a:t>
            </a:r>
          </a:p>
        </p:txBody>
      </p:sp>
    </p:spTree>
    <p:extLst>
      <p:ext uri="{BB962C8B-B14F-4D97-AF65-F5344CB8AC3E}">
        <p14:creationId xmlns:p14="http://schemas.microsoft.com/office/powerpoint/2010/main" xmlns="" val="3495437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E2AEA8-F218-4723-AAC7-C90049A2C3A5}"/>
              </a:ext>
            </a:extLst>
          </p:cNvPr>
          <p:cNvSpPr>
            <a:spLocks noGrp="1"/>
          </p:cNvSpPr>
          <p:nvPr>
            <p:ph type="title"/>
          </p:nvPr>
        </p:nvSpPr>
        <p:spPr>
          <a:xfrm>
            <a:off x="508000" y="1314450"/>
            <a:ext cx="8056525" cy="990600"/>
          </a:xfrm>
        </p:spPr>
        <p:txBody>
          <a:bodyPr/>
          <a:lstStyle/>
          <a:p>
            <a:r>
              <a:rPr lang="en-GB" dirty="0"/>
              <a:t>Pillar 3 – care for those who struggle to access their GP</a:t>
            </a:r>
          </a:p>
        </p:txBody>
      </p:sp>
      <p:sp>
        <p:nvSpPr>
          <p:cNvPr id="3" name="Content Placeholder 2">
            <a:extLst>
              <a:ext uri="{FF2B5EF4-FFF2-40B4-BE49-F238E27FC236}">
                <a16:creationId xmlns:a16="http://schemas.microsoft.com/office/drawing/2014/main" xmlns="" id="{1946E1C1-966E-42FA-8060-F1E373A45CC0}"/>
              </a:ext>
            </a:extLst>
          </p:cNvPr>
          <p:cNvSpPr>
            <a:spLocks noGrp="1"/>
          </p:cNvSpPr>
          <p:nvPr>
            <p:ph idx="1"/>
          </p:nvPr>
        </p:nvSpPr>
        <p:spPr>
          <a:xfrm>
            <a:off x="508000" y="2477692"/>
            <a:ext cx="7928935" cy="1832482"/>
          </a:xfrm>
        </p:spPr>
        <p:txBody>
          <a:bodyPr>
            <a:normAutofit lnSpcReduction="10000"/>
          </a:bodyPr>
          <a:lstStyle/>
          <a:p>
            <a:r>
              <a:rPr lang="en-GB" dirty="0"/>
              <a:t>Adopting the Complex care model</a:t>
            </a:r>
          </a:p>
          <a:p>
            <a:r>
              <a:rPr lang="en-GB" dirty="0"/>
              <a:t>Admissions avoidance</a:t>
            </a:r>
          </a:p>
          <a:p>
            <a:r>
              <a:rPr lang="en-GB" dirty="0"/>
              <a:t>Whole, proper assessments – social, medical and lifestyle</a:t>
            </a:r>
          </a:p>
          <a:p>
            <a:r>
              <a:rPr lang="en-GB" dirty="0"/>
              <a:t>Working in sync with </a:t>
            </a:r>
            <a:r>
              <a:rPr lang="en-GB" dirty="0" err="1"/>
              <a:t>mutli</a:t>
            </a:r>
            <a:r>
              <a:rPr lang="en-GB" dirty="0"/>
              <a:t>-disciplinary team both PCN and Practices</a:t>
            </a:r>
          </a:p>
          <a:p>
            <a:r>
              <a:rPr lang="en-GB" dirty="0"/>
              <a:t>Intuitive in problem solving </a:t>
            </a:r>
          </a:p>
          <a:p>
            <a:r>
              <a:rPr lang="en-GB" dirty="0"/>
              <a:t>Proactive work on housebound to support LTC management</a:t>
            </a:r>
          </a:p>
        </p:txBody>
      </p:sp>
      <p:sp>
        <p:nvSpPr>
          <p:cNvPr id="4" name="Rectangle: Rounded Corners 3">
            <a:extLst>
              <a:ext uri="{FF2B5EF4-FFF2-40B4-BE49-F238E27FC236}">
                <a16:creationId xmlns:a16="http://schemas.microsoft.com/office/drawing/2014/main" xmlns="" id="{B8740D86-4AE3-4CFC-844D-57015A57681A}"/>
              </a:ext>
            </a:extLst>
          </p:cNvPr>
          <p:cNvSpPr/>
          <p:nvPr/>
        </p:nvSpPr>
        <p:spPr>
          <a:xfrm>
            <a:off x="661877" y="4565355"/>
            <a:ext cx="4178596" cy="725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GB" sz="1350" dirty="0">
                <a:solidFill>
                  <a:prstClr val="white"/>
                </a:solidFill>
                <a:latin typeface="Trebuchet MS" panose="020B0603020202020204"/>
              </a:rPr>
              <a:t>Ongoing recruitment is an issue</a:t>
            </a:r>
          </a:p>
          <a:p>
            <a:pPr algn="ctr" defTabSz="342900"/>
            <a:endParaRPr lang="en-GB" sz="1350" dirty="0">
              <a:solidFill>
                <a:prstClr val="white"/>
              </a:solidFill>
              <a:latin typeface="Trebuchet MS" panose="020B0603020202020204"/>
            </a:endParaRPr>
          </a:p>
        </p:txBody>
      </p:sp>
    </p:spTree>
    <p:extLst>
      <p:ext uri="{BB962C8B-B14F-4D97-AF65-F5344CB8AC3E}">
        <p14:creationId xmlns:p14="http://schemas.microsoft.com/office/powerpoint/2010/main" xmlns="" val="1780742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DBAA2F-A7D3-4101-88F4-527933EB9D18}"/>
              </a:ext>
            </a:extLst>
          </p:cNvPr>
          <p:cNvSpPr>
            <a:spLocks noGrp="1"/>
          </p:cNvSpPr>
          <p:nvPr>
            <p:ph type="title"/>
          </p:nvPr>
        </p:nvSpPr>
        <p:spPr/>
        <p:txBody>
          <a:bodyPr/>
          <a:lstStyle/>
          <a:p>
            <a:r>
              <a:rPr lang="en-GB" dirty="0"/>
              <a:t>Care Coordinators</a:t>
            </a:r>
          </a:p>
        </p:txBody>
      </p:sp>
      <p:sp>
        <p:nvSpPr>
          <p:cNvPr id="3" name="Content Placeholder 2">
            <a:extLst>
              <a:ext uri="{FF2B5EF4-FFF2-40B4-BE49-F238E27FC236}">
                <a16:creationId xmlns:a16="http://schemas.microsoft.com/office/drawing/2014/main" xmlns="" id="{BE565292-6446-406A-ACEA-0565D10BB60F}"/>
              </a:ext>
            </a:extLst>
          </p:cNvPr>
          <p:cNvSpPr>
            <a:spLocks noGrp="1"/>
          </p:cNvSpPr>
          <p:nvPr>
            <p:ph idx="1"/>
          </p:nvPr>
        </p:nvSpPr>
        <p:spPr>
          <a:xfrm>
            <a:off x="508001" y="2000251"/>
            <a:ext cx="6447501" cy="3388022"/>
          </a:xfrm>
        </p:spPr>
        <p:txBody>
          <a:bodyPr>
            <a:normAutofit lnSpcReduction="10000"/>
          </a:bodyPr>
          <a:lstStyle/>
          <a:p>
            <a:r>
              <a:rPr lang="en-GB" sz="1800" dirty="0"/>
              <a:t>Cancer reviews booking</a:t>
            </a:r>
          </a:p>
          <a:p>
            <a:r>
              <a:rPr lang="en-GB" sz="1800" dirty="0"/>
              <a:t>Cervical smear call/recalls and booking</a:t>
            </a:r>
          </a:p>
          <a:p>
            <a:r>
              <a:rPr lang="en-GB" sz="1800" dirty="0"/>
              <a:t>PCN Cancer QIS chasers and focus (set to achieve all milestones)</a:t>
            </a:r>
          </a:p>
          <a:p>
            <a:r>
              <a:rPr lang="en-GB" sz="1800" dirty="0"/>
              <a:t>Cancer Audits for all practices undertaken</a:t>
            </a:r>
          </a:p>
          <a:p>
            <a:r>
              <a:rPr lang="en-GB" sz="1800" dirty="0"/>
              <a:t>Calling all outstanding patients on QOF IMMs areas</a:t>
            </a:r>
          </a:p>
          <a:p>
            <a:r>
              <a:rPr lang="en-GB" sz="1800" dirty="0"/>
              <a:t>Support with booking SMI Reviews and vaccinations</a:t>
            </a:r>
          </a:p>
          <a:p>
            <a:r>
              <a:rPr lang="en-GB" sz="1800" dirty="0"/>
              <a:t>Support with booking LD reviews and vaccinations</a:t>
            </a:r>
          </a:p>
          <a:p>
            <a:r>
              <a:rPr lang="en-GB" sz="1800" dirty="0"/>
              <a:t>Support with Phase 3 children's searches</a:t>
            </a:r>
          </a:p>
          <a:p>
            <a:r>
              <a:rPr lang="en-GB" sz="1800" dirty="0"/>
              <a:t>Uploading and updating Ardens resources as required</a:t>
            </a:r>
          </a:p>
          <a:p>
            <a:endParaRPr lang="en-GB" dirty="0"/>
          </a:p>
        </p:txBody>
      </p:sp>
    </p:spTree>
    <p:extLst>
      <p:ext uri="{BB962C8B-B14F-4D97-AF65-F5344CB8AC3E}">
        <p14:creationId xmlns:p14="http://schemas.microsoft.com/office/powerpoint/2010/main" xmlns="" val="44799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40AA51-2281-49CA-B95F-D29F52A1B12B}"/>
              </a:ext>
            </a:extLst>
          </p:cNvPr>
          <p:cNvSpPr>
            <a:spLocks noGrp="1"/>
          </p:cNvSpPr>
          <p:nvPr>
            <p:ph type="title"/>
          </p:nvPr>
        </p:nvSpPr>
        <p:spPr>
          <a:xfrm>
            <a:off x="-1277338" y="951087"/>
            <a:ext cx="7631723" cy="833882"/>
          </a:xfrm>
        </p:spPr>
        <p:txBody>
          <a:bodyPr anchor="ctr">
            <a:normAutofit/>
          </a:bodyPr>
          <a:lstStyle/>
          <a:p>
            <a:pPr algn="ctr"/>
            <a:r>
              <a:rPr lang="en-GB" sz="3000" dirty="0"/>
              <a:t>Live IIF indicators 21/22</a:t>
            </a:r>
          </a:p>
        </p:txBody>
      </p:sp>
      <p:sp>
        <p:nvSpPr>
          <p:cNvPr id="6" name="Content Placeholder 5">
            <a:extLst>
              <a:ext uri="{FF2B5EF4-FFF2-40B4-BE49-F238E27FC236}">
                <a16:creationId xmlns:a16="http://schemas.microsoft.com/office/drawing/2014/main" xmlns="" id="{7B875BCD-55C0-4F82-84CD-D443867BF22E}"/>
              </a:ext>
            </a:extLst>
          </p:cNvPr>
          <p:cNvSpPr>
            <a:spLocks noGrp="1"/>
          </p:cNvSpPr>
          <p:nvPr>
            <p:ph idx="1"/>
          </p:nvPr>
        </p:nvSpPr>
        <p:spPr>
          <a:xfrm>
            <a:off x="542925" y="1238251"/>
            <a:ext cx="7972425" cy="4251722"/>
          </a:xfrm>
        </p:spPr>
        <p:txBody>
          <a:bodyPr/>
          <a:lstStyle/>
          <a:p>
            <a:pPr marL="0" indent="0">
              <a:buNone/>
            </a:pPr>
            <a:r>
              <a:rPr lang="en-GB" dirty="0"/>
              <a:t>  </a:t>
            </a:r>
          </a:p>
        </p:txBody>
      </p:sp>
      <p:graphicFrame>
        <p:nvGraphicFramePr>
          <p:cNvPr id="4" name="Table 3">
            <a:extLst>
              <a:ext uri="{FF2B5EF4-FFF2-40B4-BE49-F238E27FC236}">
                <a16:creationId xmlns:a16="http://schemas.microsoft.com/office/drawing/2014/main" xmlns="" id="{CF3DC4A5-56AA-44CE-9BB2-1E7A6F76B21B}"/>
              </a:ext>
            </a:extLst>
          </p:cNvPr>
          <p:cNvGraphicFramePr>
            <a:graphicFrameLocks noGrp="1"/>
          </p:cNvGraphicFramePr>
          <p:nvPr/>
        </p:nvGraphicFramePr>
        <p:xfrm>
          <a:off x="53712" y="1708770"/>
          <a:ext cx="8990276" cy="4306268"/>
        </p:xfrm>
        <a:graphic>
          <a:graphicData uri="http://schemas.openxmlformats.org/drawingml/2006/table">
            <a:tbl>
              <a:tblPr firstRow="1" bandRow="1">
                <a:tableStyleId>{5C22544A-7EE6-4342-B048-85BDC9FD1C3A}</a:tableStyleId>
              </a:tblPr>
              <a:tblGrid>
                <a:gridCol w="491709">
                  <a:extLst>
                    <a:ext uri="{9D8B030D-6E8A-4147-A177-3AD203B41FA5}">
                      <a16:colId xmlns:a16="http://schemas.microsoft.com/office/drawing/2014/main" xmlns="" val="2181248275"/>
                    </a:ext>
                  </a:extLst>
                </a:gridCol>
                <a:gridCol w="2077583">
                  <a:extLst>
                    <a:ext uri="{9D8B030D-6E8A-4147-A177-3AD203B41FA5}">
                      <a16:colId xmlns:a16="http://schemas.microsoft.com/office/drawing/2014/main" xmlns="" val="3546322385"/>
                    </a:ext>
                  </a:extLst>
                </a:gridCol>
                <a:gridCol w="690311">
                  <a:extLst>
                    <a:ext uri="{9D8B030D-6E8A-4147-A177-3AD203B41FA5}">
                      <a16:colId xmlns:a16="http://schemas.microsoft.com/office/drawing/2014/main" xmlns="" val="3120192719"/>
                    </a:ext>
                  </a:extLst>
                </a:gridCol>
                <a:gridCol w="601327">
                  <a:extLst>
                    <a:ext uri="{9D8B030D-6E8A-4147-A177-3AD203B41FA5}">
                      <a16:colId xmlns:a16="http://schemas.microsoft.com/office/drawing/2014/main" xmlns="" val="4009797065"/>
                    </a:ext>
                  </a:extLst>
                </a:gridCol>
                <a:gridCol w="536909">
                  <a:extLst>
                    <a:ext uri="{9D8B030D-6E8A-4147-A177-3AD203B41FA5}">
                      <a16:colId xmlns:a16="http://schemas.microsoft.com/office/drawing/2014/main" xmlns="" val="2990225763"/>
                    </a:ext>
                  </a:extLst>
                </a:gridCol>
                <a:gridCol w="679353">
                  <a:extLst>
                    <a:ext uri="{9D8B030D-6E8A-4147-A177-3AD203B41FA5}">
                      <a16:colId xmlns:a16="http://schemas.microsoft.com/office/drawing/2014/main" xmlns="" val="1931300520"/>
                    </a:ext>
                  </a:extLst>
                </a:gridCol>
                <a:gridCol w="701268">
                  <a:extLst>
                    <a:ext uri="{9D8B030D-6E8A-4147-A177-3AD203B41FA5}">
                      <a16:colId xmlns:a16="http://schemas.microsoft.com/office/drawing/2014/main" xmlns="" val="1653377863"/>
                    </a:ext>
                  </a:extLst>
                </a:gridCol>
                <a:gridCol w="690311">
                  <a:extLst>
                    <a:ext uri="{9D8B030D-6E8A-4147-A177-3AD203B41FA5}">
                      <a16:colId xmlns:a16="http://schemas.microsoft.com/office/drawing/2014/main" xmlns="" val="2051383799"/>
                    </a:ext>
                  </a:extLst>
                </a:gridCol>
                <a:gridCol w="2521507">
                  <a:extLst>
                    <a:ext uri="{9D8B030D-6E8A-4147-A177-3AD203B41FA5}">
                      <a16:colId xmlns:a16="http://schemas.microsoft.com/office/drawing/2014/main" xmlns="" val="3091792744"/>
                    </a:ext>
                  </a:extLst>
                </a:gridCol>
              </a:tblGrid>
              <a:tr h="882077">
                <a:tc>
                  <a:txBody>
                    <a:bodyPr/>
                    <a:lstStyle/>
                    <a:p>
                      <a:pPr algn="ctr" fontAlgn="ctr"/>
                      <a:r>
                        <a:rPr lang="en-GB" sz="1100" b="1" i="0" u="none" strike="noStrike" dirty="0">
                          <a:solidFill>
                            <a:srgbClr val="FFFFFF"/>
                          </a:solidFill>
                          <a:effectLst/>
                          <a:latin typeface="Arial" panose="020B0604020202020204" pitchFamily="34" charset="0"/>
                        </a:rPr>
                        <a:t>Indicator</a:t>
                      </a:r>
                    </a:p>
                  </a:txBody>
                  <a:tcPr marL="0" marR="0" marT="0" marB="0" anchor="ctr"/>
                </a:tc>
                <a:tc>
                  <a:txBody>
                    <a:bodyPr/>
                    <a:lstStyle/>
                    <a:p>
                      <a:pPr algn="ctr" fontAlgn="ctr"/>
                      <a:r>
                        <a:rPr lang="en-GB" sz="1100" b="1" i="0" u="none" strike="noStrike" dirty="0">
                          <a:solidFill>
                            <a:srgbClr val="FFFFFF"/>
                          </a:solidFill>
                          <a:effectLst/>
                          <a:latin typeface="Arial" panose="020B0604020202020204" pitchFamily="34" charset="0"/>
                        </a:rPr>
                        <a:t>Description</a:t>
                      </a:r>
                    </a:p>
                  </a:txBody>
                  <a:tcPr marL="0" marR="0" marT="0" marB="0" anchor="ctr"/>
                </a:tc>
                <a:tc>
                  <a:txBody>
                    <a:bodyPr/>
                    <a:lstStyle/>
                    <a:p>
                      <a:pPr algn="ctr" fontAlgn="ctr"/>
                      <a:r>
                        <a:rPr lang="en-GB" sz="1100" b="1" i="0" u="none" strike="noStrike" dirty="0">
                          <a:solidFill>
                            <a:srgbClr val="FFFFFF"/>
                          </a:solidFill>
                          <a:effectLst/>
                          <a:latin typeface="Arial" panose="020B0604020202020204" pitchFamily="34" charset="0"/>
                        </a:rPr>
                        <a:t>Max Points</a:t>
                      </a:r>
                    </a:p>
                  </a:txBody>
                  <a:tcPr marL="0" marR="0" marT="0" marB="0" anchor="ctr"/>
                </a:tc>
                <a:tc>
                  <a:txBody>
                    <a:bodyPr/>
                    <a:lstStyle/>
                    <a:p>
                      <a:pPr algn="ctr" fontAlgn="ctr"/>
                      <a:r>
                        <a:rPr lang="en-GB" sz="1100" b="1" i="0" u="none" strike="noStrike" dirty="0">
                          <a:solidFill>
                            <a:srgbClr val="FFFFFF"/>
                          </a:solidFill>
                          <a:effectLst/>
                          <a:latin typeface="Arial" panose="020B0604020202020204" pitchFamily="34" charset="0"/>
                        </a:rPr>
                        <a:t>LL</a:t>
                      </a:r>
                    </a:p>
                  </a:txBody>
                  <a:tcPr marL="0" marR="0" marT="0" marB="0" anchor="ctr"/>
                </a:tc>
                <a:tc>
                  <a:txBody>
                    <a:bodyPr/>
                    <a:lstStyle/>
                    <a:p>
                      <a:pPr algn="ctr" fontAlgn="ctr"/>
                      <a:r>
                        <a:rPr lang="en-GB" sz="1100" b="1" i="0" u="none" strike="noStrike" dirty="0">
                          <a:solidFill>
                            <a:srgbClr val="FFFFFF"/>
                          </a:solidFill>
                          <a:effectLst/>
                          <a:latin typeface="Arial" panose="020B0604020202020204" pitchFamily="34" charset="0"/>
                        </a:rPr>
                        <a:t>UL</a:t>
                      </a:r>
                    </a:p>
                  </a:txBody>
                  <a:tcPr marL="0" marR="0" marT="0" marB="0" anchor="ctr"/>
                </a:tc>
                <a:tc>
                  <a:txBody>
                    <a:bodyPr/>
                    <a:lstStyle/>
                    <a:p>
                      <a:pPr algn="ctr" fontAlgn="ctr"/>
                      <a:r>
                        <a:rPr lang="en-GB" sz="1100" b="1" i="0" u="none" strike="noStrike" dirty="0">
                          <a:solidFill>
                            <a:srgbClr val="FFFFFF"/>
                          </a:solidFill>
                          <a:effectLst/>
                          <a:latin typeface="Arial" panose="020B0604020202020204" pitchFamily="34" charset="0"/>
                        </a:rPr>
                        <a:t>Current Perf</a:t>
                      </a:r>
                    </a:p>
                  </a:txBody>
                  <a:tcPr marL="0" marR="0" marT="0" marB="0" anchor="ctr"/>
                </a:tc>
                <a:tc>
                  <a:txBody>
                    <a:bodyPr/>
                    <a:lstStyle/>
                    <a:p>
                      <a:pPr algn="ctr" fontAlgn="ctr"/>
                      <a:r>
                        <a:rPr lang="en-GB" sz="1100" b="1" i="0" u="none" strike="noStrike" dirty="0">
                          <a:solidFill>
                            <a:srgbClr val="FFFFFF"/>
                          </a:solidFill>
                          <a:effectLst/>
                          <a:latin typeface="Arial" panose="020B0604020202020204" pitchFamily="34" charset="0"/>
                        </a:rPr>
                        <a:t>Points Attained</a:t>
                      </a:r>
                    </a:p>
                  </a:txBody>
                  <a:tcPr marL="0" marR="0" marT="0" marB="0" anchor="ctr"/>
                </a:tc>
                <a:tc>
                  <a:txBody>
                    <a:bodyPr/>
                    <a:lstStyle/>
                    <a:p>
                      <a:pPr algn="ctr" fontAlgn="ctr"/>
                      <a:r>
                        <a:rPr lang="en-GB" sz="1100" b="1" i="0" u="none" strike="noStrike" dirty="0">
                          <a:solidFill>
                            <a:srgbClr val="FFFFFF"/>
                          </a:solidFill>
                          <a:effectLst/>
                          <a:latin typeface="Arial" panose="020B0604020202020204" pitchFamily="34" charset="0"/>
                        </a:rPr>
                        <a:t>Pts to Meet Maximum</a:t>
                      </a:r>
                    </a:p>
                  </a:txBody>
                  <a:tcPr marL="0" marR="0" marT="0" marB="0" anchor="ctr"/>
                </a:tc>
                <a:tc>
                  <a:txBody>
                    <a:bodyPr/>
                    <a:lstStyle/>
                    <a:p>
                      <a:pPr algn="ctr" fontAlgn="ctr"/>
                      <a:r>
                        <a:rPr lang="en-GB" sz="1100" b="1" i="0" u="none" strike="noStrike" dirty="0">
                          <a:solidFill>
                            <a:srgbClr val="FFFFFF"/>
                          </a:solidFill>
                          <a:effectLst/>
                          <a:latin typeface="Arial" panose="020B0604020202020204" pitchFamily="34" charset="0"/>
                        </a:rPr>
                        <a:t>Actions taken</a:t>
                      </a:r>
                    </a:p>
                  </a:txBody>
                  <a:tcPr marL="0" marR="0" marT="0" marB="0" anchor="ctr"/>
                </a:tc>
                <a:extLst>
                  <a:ext uri="{0D108BD9-81ED-4DB2-BD59-A6C34878D82A}">
                    <a16:rowId xmlns:a16="http://schemas.microsoft.com/office/drawing/2014/main" xmlns="" val="3342988670"/>
                  </a:ext>
                </a:extLst>
              </a:tr>
              <a:tr h="971253">
                <a:tc>
                  <a:txBody>
                    <a:bodyPr/>
                    <a:lstStyle/>
                    <a:p>
                      <a:pPr algn="ctr" fontAlgn="ctr"/>
                      <a:r>
                        <a:rPr lang="en-GB" sz="1100" u="none" strike="noStrike" dirty="0">
                          <a:effectLst/>
                        </a:rPr>
                        <a:t>VI-01</a:t>
                      </a:r>
                      <a:endParaRPr lang="en-GB" sz="1100" b="0" i="0" u="none" strike="noStrike" dirty="0">
                        <a:solidFill>
                          <a:srgbClr val="000000"/>
                        </a:solidFill>
                        <a:effectLst/>
                        <a:latin typeface="Arial" panose="020B0604020202020204" pitchFamily="34" charset="0"/>
                      </a:endParaRPr>
                    </a:p>
                  </a:txBody>
                  <a:tcPr marL="0" marR="0" marT="0" marB="0" vert="vert270" anchor="ctr"/>
                </a:tc>
                <a:tc>
                  <a:txBody>
                    <a:bodyPr/>
                    <a:lstStyle/>
                    <a:p>
                      <a:pPr algn="l" fontAlgn="ctr"/>
                      <a:r>
                        <a:rPr lang="en-GB" sz="1100" u="none" strike="noStrike" dirty="0">
                          <a:effectLst/>
                        </a:rPr>
                        <a:t>Percentage of patients aged 65 years or over who received a seasonal influenza vaccination between 1 September and 31 March</a:t>
                      </a:r>
                      <a:endParaRPr lang="en-GB"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100" u="none" strike="noStrike" dirty="0">
                          <a:effectLst/>
                        </a:rPr>
                        <a:t>40</a:t>
                      </a:r>
                      <a:endParaRPr lang="en-GB"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100" u="none" strike="noStrike" dirty="0">
                          <a:effectLst/>
                        </a:rPr>
                        <a:t>80.0%</a:t>
                      </a:r>
                      <a:endParaRPr lang="en-GB"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100" u="none" strike="noStrike" dirty="0">
                          <a:effectLst/>
                        </a:rPr>
                        <a:t>86.0%</a:t>
                      </a:r>
                      <a:endParaRPr lang="en-GB"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100" u="none" strike="noStrike" dirty="0">
                          <a:effectLst/>
                        </a:rPr>
                        <a:t>92%</a:t>
                      </a:r>
                      <a:endParaRPr lang="en-GB" sz="1100" b="0" i="0" u="none" strike="noStrike" dirty="0">
                        <a:solidFill>
                          <a:srgbClr val="000000"/>
                        </a:solidFill>
                        <a:effectLst/>
                        <a:latin typeface="Arial" panose="020B0604020202020204" pitchFamily="34" charset="0"/>
                      </a:endParaRPr>
                    </a:p>
                  </a:txBody>
                  <a:tcPr marL="0" marR="0" marT="0" marB="0" anchor="ctr">
                    <a:solidFill>
                      <a:schemeClr val="accent2"/>
                    </a:solidFill>
                  </a:tcPr>
                </a:tc>
                <a:tc>
                  <a:txBody>
                    <a:bodyPr/>
                    <a:lstStyle/>
                    <a:p>
                      <a:pPr algn="ctr" fontAlgn="ctr"/>
                      <a:r>
                        <a:rPr lang="en-GB" sz="1100" u="none" strike="noStrike" dirty="0">
                          <a:effectLst/>
                        </a:rPr>
                        <a:t>40.0</a:t>
                      </a:r>
                      <a:endParaRPr lang="en-GB"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100" u="none" strike="noStrike" dirty="0">
                          <a:effectLst/>
                        </a:rPr>
                        <a:t>0</a:t>
                      </a:r>
                      <a:endParaRPr lang="en-GB"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100" b="0" i="0" u="none" strike="noStrike" dirty="0">
                          <a:solidFill>
                            <a:srgbClr val="000000"/>
                          </a:solidFill>
                          <a:effectLst/>
                          <a:latin typeface="Arial" panose="020B0604020202020204" pitchFamily="34" charset="0"/>
                        </a:rPr>
                        <a:t>Continued practice actions, text messaging, review and coding correction. Calling remaining patients.</a:t>
                      </a:r>
                    </a:p>
                    <a:p>
                      <a:pPr algn="ctr" fontAlgn="ctr"/>
                      <a:r>
                        <a:rPr lang="en-GB" sz="1100" b="0" i="0" u="none" strike="noStrike" dirty="0">
                          <a:solidFill>
                            <a:srgbClr val="000000"/>
                          </a:solidFill>
                          <a:effectLst/>
                          <a:highlight>
                            <a:srgbClr val="FFFF00"/>
                          </a:highlight>
                          <a:latin typeface="Arial" panose="020B0604020202020204" pitchFamily="34" charset="0"/>
                        </a:rPr>
                        <a:t>Increased from 88% in December.</a:t>
                      </a:r>
                    </a:p>
                  </a:txBody>
                  <a:tcPr marL="0" marR="0" marT="0" marB="0" anchor="ctr"/>
                </a:tc>
                <a:extLst>
                  <a:ext uri="{0D108BD9-81ED-4DB2-BD59-A6C34878D82A}">
                    <a16:rowId xmlns:a16="http://schemas.microsoft.com/office/drawing/2014/main" xmlns="" val="3790746230"/>
                  </a:ext>
                </a:extLst>
              </a:tr>
              <a:tr h="1109107">
                <a:tc>
                  <a:txBody>
                    <a:bodyPr/>
                    <a:lstStyle/>
                    <a:p>
                      <a:pPr algn="ctr" fontAlgn="ctr"/>
                      <a:r>
                        <a:rPr lang="en-GB" sz="1100" u="none" strike="noStrike" dirty="0">
                          <a:effectLst/>
                        </a:rPr>
                        <a:t>VI-02</a:t>
                      </a:r>
                      <a:endParaRPr lang="en-GB" sz="1100" b="0" i="0" u="none" strike="noStrike" dirty="0">
                        <a:solidFill>
                          <a:srgbClr val="000000"/>
                        </a:solidFill>
                        <a:effectLst/>
                        <a:latin typeface="Arial" panose="020B0604020202020204" pitchFamily="34" charset="0"/>
                      </a:endParaRPr>
                    </a:p>
                  </a:txBody>
                  <a:tcPr marL="0" marR="0" marT="0" marB="0" vert="vert270" anchor="ctr"/>
                </a:tc>
                <a:tc>
                  <a:txBody>
                    <a:bodyPr/>
                    <a:lstStyle/>
                    <a:p>
                      <a:pPr algn="l" fontAlgn="ctr"/>
                      <a:r>
                        <a:rPr lang="en-GB" sz="1100" u="none" strike="noStrike">
                          <a:effectLst/>
                        </a:rPr>
                        <a:t>Percentage of at-risk patients aged 18 to 64 years who received a seasonal influenza vaccination between 1 September and 31 March</a:t>
                      </a:r>
                      <a:endParaRPr lang="en-GB"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100" u="none" strike="noStrike" dirty="0">
                          <a:effectLst/>
                        </a:rPr>
                        <a:t>88</a:t>
                      </a:r>
                      <a:endParaRPr lang="en-GB"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100" u="none" strike="noStrike">
                          <a:effectLst/>
                        </a:rPr>
                        <a:t>57.0%</a:t>
                      </a:r>
                      <a:endParaRPr lang="en-GB"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100" u="none" strike="noStrike">
                          <a:effectLst/>
                        </a:rPr>
                        <a:t>90.0%</a:t>
                      </a:r>
                      <a:endParaRPr lang="en-GB"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100" u="none" strike="noStrike" dirty="0">
                          <a:effectLst/>
                        </a:rPr>
                        <a:t>71%</a:t>
                      </a:r>
                      <a:endParaRPr lang="en-GB" sz="1100" b="0" i="0" u="none" strike="noStrike" dirty="0">
                        <a:solidFill>
                          <a:srgbClr val="000000"/>
                        </a:solidFill>
                        <a:effectLst/>
                        <a:latin typeface="Arial" panose="020B0604020202020204" pitchFamily="34" charset="0"/>
                      </a:endParaRPr>
                    </a:p>
                  </a:txBody>
                  <a:tcPr marL="0" marR="0" marT="0" marB="0" anchor="ctr">
                    <a:solidFill>
                      <a:srgbClr val="FFC000"/>
                    </a:solidFill>
                  </a:tcPr>
                </a:tc>
                <a:tc>
                  <a:txBody>
                    <a:bodyPr/>
                    <a:lstStyle/>
                    <a:p>
                      <a:pPr algn="ctr" fontAlgn="ctr"/>
                      <a:r>
                        <a:rPr lang="en-GB" sz="1100" u="none" strike="noStrike">
                          <a:effectLst/>
                        </a:rPr>
                        <a:t>38.7</a:t>
                      </a:r>
                      <a:endParaRPr lang="en-GB"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100" u="none" strike="noStrike" dirty="0">
                          <a:effectLst/>
                        </a:rPr>
                        <a:t>525</a:t>
                      </a:r>
                      <a:endParaRPr lang="en-GB"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100" b="0" i="0" u="none" strike="noStrike" dirty="0">
                          <a:solidFill>
                            <a:srgbClr val="000000"/>
                          </a:solidFill>
                          <a:effectLst/>
                          <a:latin typeface="Arial" panose="020B0604020202020204" pitchFamily="34" charset="0"/>
                        </a:rPr>
                        <a:t>Bulk texts to patients to gain confirmation of flu jab at Pharmacy etc, updating coding, coding declined.</a:t>
                      </a:r>
                    </a:p>
                    <a:p>
                      <a:pPr algn="ctr" fontAlgn="ctr"/>
                      <a:endParaRPr lang="en-GB" sz="1100" b="0" i="0" u="none" strike="noStrike" dirty="0">
                        <a:solidFill>
                          <a:srgbClr val="000000"/>
                        </a:solidFill>
                        <a:effectLst/>
                        <a:latin typeface="Arial" panose="020B0604020202020204" pitchFamily="34" charset="0"/>
                      </a:endParaRPr>
                    </a:p>
                    <a:p>
                      <a:pPr algn="ctr" fontAlgn="ctr"/>
                      <a:r>
                        <a:rPr lang="en-GB" sz="1100" b="0" i="0" u="none" strike="noStrike" dirty="0">
                          <a:solidFill>
                            <a:srgbClr val="000000"/>
                          </a:solidFill>
                          <a:effectLst/>
                          <a:highlight>
                            <a:srgbClr val="FFFF00"/>
                          </a:highlight>
                          <a:latin typeface="Arial" panose="020B0604020202020204" pitchFamily="34" charset="0"/>
                        </a:rPr>
                        <a:t>Increased from 65% in December</a:t>
                      </a:r>
                      <a:r>
                        <a:rPr lang="en-GB" sz="1100" b="0" i="0" u="none" strike="noStrike" dirty="0">
                          <a:solidFill>
                            <a:srgbClr val="000000"/>
                          </a:solidFill>
                          <a:effectLst/>
                          <a:latin typeface="Arial" panose="020B0604020202020204" pitchFamily="34" charset="0"/>
                        </a:rPr>
                        <a:t>.</a:t>
                      </a:r>
                    </a:p>
                  </a:txBody>
                  <a:tcPr marL="0" marR="0" marT="0" marB="0" anchor="ctr"/>
                </a:tc>
                <a:extLst>
                  <a:ext uri="{0D108BD9-81ED-4DB2-BD59-A6C34878D82A}">
                    <a16:rowId xmlns:a16="http://schemas.microsoft.com/office/drawing/2014/main" xmlns="" val="2313833891"/>
                  </a:ext>
                </a:extLst>
              </a:tr>
              <a:tr h="1343831">
                <a:tc>
                  <a:txBody>
                    <a:bodyPr/>
                    <a:lstStyle/>
                    <a:p>
                      <a:pPr algn="ctr" fontAlgn="ctr"/>
                      <a:r>
                        <a:rPr lang="en-GB" sz="1100" u="none" strike="noStrike" dirty="0">
                          <a:effectLst/>
                        </a:rPr>
                        <a:t>VI-03</a:t>
                      </a:r>
                      <a:endParaRPr lang="en-GB" sz="1100" b="0" i="0" u="none" strike="noStrike" dirty="0">
                        <a:solidFill>
                          <a:srgbClr val="000000"/>
                        </a:solidFill>
                        <a:effectLst/>
                        <a:latin typeface="Arial" panose="020B0604020202020204" pitchFamily="34" charset="0"/>
                      </a:endParaRPr>
                    </a:p>
                  </a:txBody>
                  <a:tcPr marL="0" marR="0" marT="0" marB="0" vert="vert270" anchor="ctr"/>
                </a:tc>
                <a:tc>
                  <a:txBody>
                    <a:bodyPr/>
                    <a:lstStyle/>
                    <a:p>
                      <a:pPr algn="l" fontAlgn="ctr"/>
                      <a:r>
                        <a:rPr lang="en-GB" sz="1100" u="none" strike="noStrike" dirty="0">
                          <a:effectLst/>
                        </a:rPr>
                        <a:t>Percentage of patients aged two or three years on 31 August of the relevant financial year who received a seasonal influenza vaccination between 1 September and 31 March</a:t>
                      </a:r>
                      <a:endParaRPr lang="en-GB"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100" u="none" strike="noStrike">
                          <a:effectLst/>
                        </a:rPr>
                        <a:t>14</a:t>
                      </a:r>
                      <a:endParaRPr lang="en-GB"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100" u="none" strike="noStrike">
                          <a:effectLst/>
                        </a:rPr>
                        <a:t>45.0%</a:t>
                      </a:r>
                      <a:endParaRPr lang="en-GB"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100" u="none" strike="noStrike">
                          <a:effectLst/>
                        </a:rPr>
                        <a:t>82.0%</a:t>
                      </a:r>
                      <a:endParaRPr lang="en-GB"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1100" u="none" strike="noStrike" dirty="0">
                          <a:effectLst/>
                        </a:rPr>
                        <a:t>81%</a:t>
                      </a:r>
                      <a:endParaRPr lang="en-GB" sz="1100" b="0" i="0" u="none" strike="noStrike" dirty="0">
                        <a:solidFill>
                          <a:srgbClr val="000000"/>
                        </a:solidFill>
                        <a:effectLst/>
                        <a:latin typeface="Arial" panose="020B0604020202020204" pitchFamily="34" charset="0"/>
                      </a:endParaRPr>
                    </a:p>
                  </a:txBody>
                  <a:tcPr marL="0" marR="0" marT="0" marB="0" anchor="ctr">
                    <a:solidFill>
                      <a:srgbClr val="FFC000"/>
                    </a:solidFill>
                  </a:tcPr>
                </a:tc>
                <a:tc>
                  <a:txBody>
                    <a:bodyPr/>
                    <a:lstStyle/>
                    <a:p>
                      <a:pPr algn="ctr" fontAlgn="ctr"/>
                      <a:r>
                        <a:rPr lang="en-GB" sz="1100" u="none" strike="noStrike" dirty="0">
                          <a:effectLst/>
                        </a:rPr>
                        <a:t>13.6</a:t>
                      </a:r>
                      <a:endParaRPr lang="en-GB"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100" u="none" strike="noStrike" dirty="0">
                          <a:effectLst/>
                        </a:rPr>
                        <a:t>7</a:t>
                      </a:r>
                      <a:endParaRPr lang="en-GB"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1100" b="0" i="0" u="none" strike="noStrike" dirty="0">
                          <a:solidFill>
                            <a:srgbClr val="000000"/>
                          </a:solidFill>
                          <a:effectLst/>
                          <a:latin typeface="Arial" panose="020B0604020202020204" pitchFamily="34" charset="0"/>
                        </a:rPr>
                        <a:t>All patients coding reviewed and corrected, patients called for red Book info and updated, patients booked in, calls booked with Nurses/GPs for refusers.</a:t>
                      </a:r>
                    </a:p>
                    <a:p>
                      <a:pPr algn="ctr" fontAlgn="ctr"/>
                      <a:endParaRPr lang="en-GB" sz="1100" b="0" i="0" u="none" strike="noStrike" dirty="0">
                        <a:solidFill>
                          <a:srgbClr val="000000"/>
                        </a:solidFill>
                        <a:effectLst/>
                        <a:latin typeface="Arial" panose="020B0604020202020204" pitchFamily="34" charset="0"/>
                      </a:endParaRPr>
                    </a:p>
                    <a:p>
                      <a:pPr algn="ctr" fontAlgn="ctr"/>
                      <a:r>
                        <a:rPr lang="en-GB" sz="1100" b="0" i="0" u="none" strike="noStrike" dirty="0">
                          <a:solidFill>
                            <a:srgbClr val="000000"/>
                          </a:solidFill>
                          <a:effectLst/>
                          <a:highlight>
                            <a:srgbClr val="FFFF00"/>
                          </a:highlight>
                          <a:latin typeface="Arial" panose="020B0604020202020204" pitchFamily="34" charset="0"/>
                        </a:rPr>
                        <a:t>Increased from 55% in December</a:t>
                      </a:r>
                    </a:p>
                  </a:txBody>
                  <a:tcPr marL="0" marR="0" marT="0" marB="0" anchor="ctr"/>
                </a:tc>
                <a:extLst>
                  <a:ext uri="{0D108BD9-81ED-4DB2-BD59-A6C34878D82A}">
                    <a16:rowId xmlns:a16="http://schemas.microsoft.com/office/drawing/2014/main" xmlns="" val="2428582668"/>
                  </a:ext>
                </a:extLst>
              </a:tr>
            </a:tbl>
          </a:graphicData>
        </a:graphic>
      </p:graphicFrame>
    </p:spTree>
    <p:extLst>
      <p:ext uri="{BB962C8B-B14F-4D97-AF65-F5344CB8AC3E}">
        <p14:creationId xmlns:p14="http://schemas.microsoft.com/office/powerpoint/2010/main" xmlns="" val="2644876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D0FF46-7409-4D50-AE4B-43501728EF20}"/>
              </a:ext>
            </a:extLst>
          </p:cNvPr>
          <p:cNvSpPr>
            <a:spLocks noGrp="1"/>
          </p:cNvSpPr>
          <p:nvPr>
            <p:ph type="title"/>
          </p:nvPr>
        </p:nvSpPr>
        <p:spPr>
          <a:xfrm>
            <a:off x="508000" y="1314450"/>
            <a:ext cx="7442993" cy="990600"/>
          </a:xfrm>
        </p:spPr>
        <p:txBody>
          <a:bodyPr/>
          <a:lstStyle/>
          <a:p>
            <a:r>
              <a:rPr lang="en-GB" dirty="0"/>
              <a:t>IIF and Service requirements of PCN – 22/23 </a:t>
            </a:r>
          </a:p>
        </p:txBody>
      </p:sp>
      <p:sp>
        <p:nvSpPr>
          <p:cNvPr id="3" name="Content Placeholder 2">
            <a:extLst>
              <a:ext uri="{FF2B5EF4-FFF2-40B4-BE49-F238E27FC236}">
                <a16:creationId xmlns:a16="http://schemas.microsoft.com/office/drawing/2014/main" xmlns="" id="{E2D4217B-B981-442A-9E9C-06893DF80B15}"/>
              </a:ext>
            </a:extLst>
          </p:cNvPr>
          <p:cNvSpPr>
            <a:spLocks noGrp="1"/>
          </p:cNvSpPr>
          <p:nvPr>
            <p:ph idx="1"/>
          </p:nvPr>
        </p:nvSpPr>
        <p:spPr>
          <a:xfrm>
            <a:off x="508000" y="1973710"/>
            <a:ext cx="8293100" cy="3662709"/>
          </a:xfrm>
        </p:spPr>
        <p:txBody>
          <a:bodyPr>
            <a:normAutofit lnSpcReduction="10000"/>
          </a:bodyPr>
          <a:lstStyle/>
          <a:p>
            <a:pPr marL="0" indent="0">
              <a:buNone/>
            </a:pPr>
            <a:r>
              <a:rPr lang="en-GB" dirty="0"/>
              <a:t>Phased service specifications </a:t>
            </a:r>
          </a:p>
          <a:p>
            <a:pPr>
              <a:buAutoNum type="arabicParenR"/>
            </a:pPr>
            <a:r>
              <a:rPr lang="en-GB" dirty="0"/>
              <a:t>Cardiovascular disease (CVD) prevention and diagnosis: </a:t>
            </a:r>
          </a:p>
          <a:p>
            <a:pPr marL="600075" lvl="1" indent="-257175">
              <a:buFont typeface="+mj-lt"/>
              <a:buAutoNum type="alphaLcParenR"/>
            </a:pPr>
            <a:r>
              <a:rPr lang="en-GB" dirty="0"/>
              <a:t>October 2021: improving hypertension case finding and diagnosis</a:t>
            </a:r>
          </a:p>
          <a:p>
            <a:pPr marL="600075" lvl="1" indent="-257175">
              <a:buFont typeface="+mj-lt"/>
              <a:buAutoNum type="alphaLcParenR"/>
            </a:pPr>
            <a:r>
              <a:rPr lang="en-GB" dirty="0"/>
              <a:t>April 22: increase diagnosis of atrial fibrillation, familial </a:t>
            </a:r>
            <a:r>
              <a:rPr lang="en-GB" dirty="0" err="1"/>
              <a:t>hypercholeseteremia</a:t>
            </a:r>
            <a:r>
              <a:rPr lang="en-GB" dirty="0"/>
              <a:t>, and heart failure </a:t>
            </a:r>
          </a:p>
          <a:p>
            <a:pPr>
              <a:buAutoNum type="arabicParenR"/>
            </a:pPr>
            <a:r>
              <a:rPr lang="en-GB" dirty="0"/>
              <a:t>Tackling neighbourhood inequalities: </a:t>
            </a:r>
          </a:p>
          <a:p>
            <a:pPr marL="600075" lvl="1" indent="-257175">
              <a:buFont typeface="+mj-lt"/>
              <a:buAutoNum type="alphaLcParenR"/>
            </a:pPr>
            <a:r>
              <a:rPr lang="en-GB" dirty="0"/>
              <a:t>October 2021: identify and engage a community experiencing health inequalities and codesign an intervention</a:t>
            </a:r>
          </a:p>
          <a:p>
            <a:pPr marL="600075" lvl="1" indent="-257175">
              <a:buFont typeface="+mj-lt"/>
              <a:buAutoNum type="alphaLcParenR"/>
            </a:pPr>
            <a:r>
              <a:rPr lang="en-GB" dirty="0"/>
              <a:t>April 2022: continue to deliver intervention </a:t>
            </a:r>
          </a:p>
          <a:p>
            <a:pPr>
              <a:buAutoNum type="arabicParenR"/>
            </a:pPr>
            <a:r>
              <a:rPr lang="en-GB" dirty="0"/>
              <a:t>Anticipatory care: </a:t>
            </a:r>
          </a:p>
          <a:p>
            <a:pPr marL="600075" lvl="1" indent="-257175">
              <a:buFont typeface="+mj-lt"/>
              <a:buAutoNum type="alphaLcParenR"/>
            </a:pPr>
            <a:r>
              <a:rPr lang="en-GB" dirty="0"/>
              <a:t>30 September 2022: agree delivery plan with ICS and local joint delivery partners. Guidance to follow. </a:t>
            </a:r>
          </a:p>
          <a:p>
            <a:pPr>
              <a:buAutoNum type="arabicParenR"/>
            </a:pPr>
            <a:r>
              <a:rPr lang="en-GB" dirty="0"/>
              <a:t>Personalised care: </a:t>
            </a:r>
          </a:p>
          <a:p>
            <a:pPr marL="600075" lvl="1" indent="-257175">
              <a:buFont typeface="+mj-lt"/>
              <a:buAutoNum type="alphaLcParenR"/>
            </a:pPr>
            <a:r>
              <a:rPr lang="en-GB" dirty="0"/>
              <a:t>April 2022: three focus areas: </a:t>
            </a:r>
            <a:r>
              <a:rPr lang="en-GB" dirty="0" err="1"/>
              <a:t>i</a:t>
            </a:r>
            <a:r>
              <a:rPr lang="en-GB" dirty="0"/>
              <a:t>. expanded social prescribing to locally-defined cohort ii. supporting digitised care and support planning for care home residents iii. shared decision-making training </a:t>
            </a:r>
          </a:p>
          <a:p>
            <a:pPr marL="342900" lvl="1" indent="0">
              <a:buNone/>
            </a:pPr>
            <a:r>
              <a:rPr lang="en-GB" dirty="0"/>
              <a:t>Full details in Annex A </a:t>
            </a:r>
            <a:r>
              <a:rPr lang="nb-NO" dirty="0">
                <a:hlinkClick r:id="rId2"/>
              </a:rPr>
              <a:t>Letter template (england.nhs.uk)</a:t>
            </a:r>
            <a:endParaRPr lang="en-GB" dirty="0"/>
          </a:p>
        </p:txBody>
      </p:sp>
    </p:spTree>
    <p:extLst>
      <p:ext uri="{BB962C8B-B14F-4D97-AF65-F5344CB8AC3E}">
        <p14:creationId xmlns:p14="http://schemas.microsoft.com/office/powerpoint/2010/main" xmlns="" val="981282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2448272"/>
          </a:xfrm>
        </p:spPr>
        <p:txBody>
          <a:bodyPr>
            <a:normAutofit/>
          </a:bodyPr>
          <a:lstStyle/>
          <a:p>
            <a:pPr algn="ctr"/>
            <a:r>
              <a:rPr lang="en-GB" sz="5400" dirty="0">
                <a:solidFill>
                  <a:srgbClr val="0070C0"/>
                </a:solidFill>
              </a:rPr>
              <a:t/>
            </a:r>
            <a:br>
              <a:rPr lang="en-GB" sz="5400" dirty="0">
                <a:solidFill>
                  <a:srgbClr val="0070C0"/>
                </a:solidFill>
              </a:rPr>
            </a:br>
            <a:r>
              <a:rPr lang="en-GB" sz="5400" dirty="0">
                <a:solidFill>
                  <a:srgbClr val="0070C0"/>
                </a:solidFill>
              </a:rPr>
              <a:t>Social Prescribing</a:t>
            </a:r>
          </a:p>
        </p:txBody>
      </p:sp>
      <p:sp>
        <p:nvSpPr>
          <p:cNvPr id="3" name="Subtitle 2"/>
          <p:cNvSpPr>
            <a:spLocks noGrp="1"/>
          </p:cNvSpPr>
          <p:nvPr>
            <p:ph type="subTitle" idx="1"/>
          </p:nvPr>
        </p:nvSpPr>
        <p:spPr>
          <a:xfrm>
            <a:off x="1130595" y="4102205"/>
            <a:ext cx="5826719" cy="1096899"/>
          </a:xfrm>
        </p:spPr>
        <p:txBody>
          <a:bodyPr>
            <a:normAutofit/>
          </a:bodyPr>
          <a:lstStyle/>
          <a:p>
            <a:r>
              <a:rPr lang="en-GB" sz="3600" dirty="0">
                <a:solidFill>
                  <a:schemeClr val="bg1"/>
                </a:solidFill>
                <a:latin typeface="+mj-lt"/>
              </a:rPr>
              <a:t>Community Link Workers</a:t>
            </a:r>
          </a:p>
        </p:txBody>
      </p:sp>
      <p:pic>
        <p:nvPicPr>
          <p:cNvPr id="1027" name="Picture 3" descr="C:\Users\PCN Manager\Pictures\Mid Chiltern Logo.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02837" y="5038717"/>
            <a:ext cx="1728192" cy="111502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PCN Manager\Pictures\NHS.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77789" y="5021935"/>
            <a:ext cx="1962919" cy="11485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163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489360" y="1382486"/>
            <a:ext cx="2660686" cy="4093028"/>
          </a:xfrm>
        </p:spPr>
        <p:txBody>
          <a:bodyPr anchor="ctr">
            <a:normAutofit/>
          </a:bodyPr>
          <a:lstStyle/>
          <a:p>
            <a:r>
              <a:rPr lang="en-GB" sz="3800"/>
              <a:t>Social Prescribing</a:t>
            </a:r>
          </a:p>
        </p:txBody>
      </p:sp>
      <p:grpSp>
        <p:nvGrpSpPr>
          <p:cNvPr id="11" name="Group 10">
            <a:extLst>
              <a:ext uri="{FF2B5EF4-FFF2-40B4-BE49-F238E27FC236}">
                <a16:creationId xmlns:a16="http://schemas.microsoft.com/office/drawing/2014/main" xmlns=""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96950" y="-8467"/>
            <a:ext cx="3575050" cy="6866467"/>
            <a:chOff x="7425267" y="-8467"/>
            <a:chExt cx="4766733" cy="6866467"/>
          </a:xfrm>
        </p:grpSpPr>
        <p:cxnSp>
          <p:nvCxnSpPr>
            <p:cNvPr id="12" name="Straight Connector 11">
              <a:extLst>
                <a:ext uri="{FF2B5EF4-FFF2-40B4-BE49-F238E27FC236}">
                  <a16:creationId xmlns:a16="http://schemas.microsoft.com/office/drawing/2014/main" xmlns=""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xmlns=""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xmlns=""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xmlns=""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xmlns=""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xmlns=""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xmlns=""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xmlns=""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aphicFrame>
        <p:nvGraphicFramePr>
          <p:cNvPr id="5" name="Content Placeholder 2">
            <a:extLst>
              <a:ext uri="{FF2B5EF4-FFF2-40B4-BE49-F238E27FC236}">
                <a16:creationId xmlns:a16="http://schemas.microsoft.com/office/drawing/2014/main" xmlns="" id="{A2DF2AC6-C943-4616-9AE1-07E94CE7632C}"/>
              </a:ext>
            </a:extLst>
          </p:cNvPr>
          <p:cNvGraphicFramePr>
            <a:graphicFrameLocks noGrp="1"/>
          </p:cNvGraphicFramePr>
          <p:nvPr>
            <p:ph idx="1"/>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74141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489360" y="1382486"/>
            <a:ext cx="2660686" cy="4093028"/>
          </a:xfrm>
        </p:spPr>
        <p:txBody>
          <a:bodyPr anchor="ctr">
            <a:normAutofit/>
          </a:bodyPr>
          <a:lstStyle/>
          <a:p>
            <a:r>
              <a:rPr lang="en-GB" sz="3800"/>
              <a:t>Community Link Workers</a:t>
            </a:r>
          </a:p>
        </p:txBody>
      </p:sp>
      <p:grpSp>
        <p:nvGrpSpPr>
          <p:cNvPr id="12" name="Group 11">
            <a:extLst>
              <a:ext uri="{FF2B5EF4-FFF2-40B4-BE49-F238E27FC236}">
                <a16:creationId xmlns:a16="http://schemas.microsoft.com/office/drawing/2014/main" xmlns=""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96950" y="-8467"/>
            <a:ext cx="3575050" cy="6866467"/>
            <a:chOff x="7425267" y="-8467"/>
            <a:chExt cx="4766733" cy="6866467"/>
          </a:xfrm>
        </p:grpSpPr>
        <p:cxnSp>
          <p:nvCxnSpPr>
            <p:cNvPr id="13" name="Straight Connector 12">
              <a:extLst>
                <a:ext uri="{FF2B5EF4-FFF2-40B4-BE49-F238E27FC236}">
                  <a16:creationId xmlns:a16="http://schemas.microsoft.com/office/drawing/2014/main" xmlns=""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xmlns=""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xmlns=""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xmlns=""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xmlns=""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xmlns=""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xmlns=""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xmlns=""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xmlns=""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xmlns="" id="{4A5C6F03-0B4F-40F6-A652-E8AA114A69F2}"/>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aphicFrame>
        <p:nvGraphicFramePr>
          <p:cNvPr id="6" name="Content Placeholder 2">
            <a:extLst>
              <a:ext uri="{FF2B5EF4-FFF2-40B4-BE49-F238E27FC236}">
                <a16:creationId xmlns:a16="http://schemas.microsoft.com/office/drawing/2014/main" xmlns="" id="{0142DDFF-D597-4DCB-B301-67995DAE8716}"/>
              </a:ext>
            </a:extLst>
          </p:cNvPr>
          <p:cNvGraphicFramePr>
            <a:graphicFrameLocks noGrp="1"/>
          </p:cNvGraphicFramePr>
          <p:nvPr>
            <p:ph idx="1"/>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23038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xmlns="" id="{B4DE830A-B531-4A3B-96F6-0ECE88B0855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9144001" cy="6866467"/>
            <a:chOff x="0" y="-8467"/>
            <a:chExt cx="12192000" cy="6866467"/>
          </a:xfrm>
        </p:grpSpPr>
        <p:cxnSp>
          <p:nvCxnSpPr>
            <p:cNvPr id="51" name="Straight Connector 50">
              <a:extLst>
                <a:ext uri="{FF2B5EF4-FFF2-40B4-BE49-F238E27FC236}">
                  <a16:creationId xmlns:a16="http://schemas.microsoft.com/office/drawing/2014/main" xmlns="" id="{2813DF2C-461A-4A8F-9679-A172790D1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xmlns="" id="{54CD3A85-C039-4249-86E4-1EB9318B54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3" name="Rectangle 23">
              <a:extLst>
                <a:ext uri="{FF2B5EF4-FFF2-40B4-BE49-F238E27FC236}">
                  <a16:creationId xmlns:a16="http://schemas.microsoft.com/office/drawing/2014/main" xmlns="" id="{887EA6D2-2883-42C2-993D-094CA6D65D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5">
              <a:extLst>
                <a:ext uri="{FF2B5EF4-FFF2-40B4-BE49-F238E27FC236}">
                  <a16:creationId xmlns:a16="http://schemas.microsoft.com/office/drawing/2014/main" xmlns="" id="{3B895046-636F-4D1B-ACA4-29AA0CB332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xmlns="" id="{C6B0CDE3-E054-4EDD-A43B-F96843D8BF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7">
              <a:extLst>
                <a:ext uri="{FF2B5EF4-FFF2-40B4-BE49-F238E27FC236}">
                  <a16:creationId xmlns:a16="http://schemas.microsoft.com/office/drawing/2014/main" xmlns="" id="{3B66B1A2-F145-4C9B-85CC-4BF30D58CB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8">
              <a:extLst>
                <a:ext uri="{FF2B5EF4-FFF2-40B4-BE49-F238E27FC236}">
                  <a16:creationId xmlns:a16="http://schemas.microsoft.com/office/drawing/2014/main" xmlns="" id="{5D4FC972-94B3-4035-8D31-E668C132B4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9">
              <a:extLst>
                <a:ext uri="{FF2B5EF4-FFF2-40B4-BE49-F238E27FC236}">
                  <a16:creationId xmlns:a16="http://schemas.microsoft.com/office/drawing/2014/main" xmlns="" id="{374B9941-AFBE-4A77-A50E-B6EA04A746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xmlns="" id="{27A982C5-2C38-4CE9-BC18-94697AD657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xmlns="" id="{0060D8D1-7BB1-498F-AFBB-ADAC130A9E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p:cNvSpPr>
            <a:spLocks noGrp="1"/>
          </p:cNvSpPr>
          <p:nvPr>
            <p:ph type="title" idx="4294967295"/>
          </p:nvPr>
        </p:nvSpPr>
        <p:spPr>
          <a:xfrm>
            <a:off x="739476" y="4553712"/>
            <a:ext cx="6216024" cy="1096316"/>
          </a:xfrm>
        </p:spPr>
        <p:txBody>
          <a:bodyPr vert="horz" lIns="91440" tIns="45720" rIns="91440" bIns="45720" rtlCol="0" anchor="b">
            <a:normAutofit/>
          </a:bodyPr>
          <a:lstStyle/>
          <a:p>
            <a:pPr algn="ctr">
              <a:lnSpc>
                <a:spcPct val="90000"/>
              </a:lnSpc>
            </a:pPr>
            <a:r>
              <a:rPr lang="en-US" kern="1200">
                <a:solidFill>
                  <a:schemeClr val="accent1"/>
                </a:solidFill>
                <a:latin typeface="+mj-lt"/>
                <a:ea typeface="+mj-ea"/>
                <a:cs typeface="+mj-cs"/>
              </a:rPr>
              <a:t/>
            </a:r>
            <a:br>
              <a:rPr lang="en-US" kern="1200">
                <a:solidFill>
                  <a:schemeClr val="accent1"/>
                </a:solidFill>
                <a:latin typeface="+mj-lt"/>
                <a:ea typeface="+mj-ea"/>
                <a:cs typeface="+mj-cs"/>
              </a:rPr>
            </a:br>
            <a:r>
              <a:rPr lang="en-US" kern="1200">
                <a:solidFill>
                  <a:schemeClr val="accent1"/>
                </a:solidFill>
                <a:latin typeface="+mj-lt"/>
                <a:ea typeface="+mj-ea"/>
                <a:cs typeface="+mj-cs"/>
              </a:rPr>
              <a:t>Examples of Referrals</a:t>
            </a:r>
          </a:p>
        </p:txBody>
      </p:sp>
      <p:sp>
        <p:nvSpPr>
          <p:cNvPr id="6" name="Control 1"/>
          <p:cNvSpPr>
            <a:spLocks noChangeArrowheads="1" noChangeShapeType="1"/>
          </p:cNvSpPr>
          <p:nvPr/>
        </p:nvSpPr>
        <p:spPr bwMode="auto">
          <a:xfrm>
            <a:off x="3654425" y="5792788"/>
            <a:ext cx="7731125" cy="8610600"/>
          </a:xfrm>
          <a:prstGeom prst="rect">
            <a:avLst/>
          </a:prstGeom>
          <a:noFill/>
          <a:ln>
            <a:noFill/>
          </a:ln>
          <a:effectLst/>
          <a:extLst>
            <a:ext uri="{91240B29-F687-4F45-9708-019B960494DF}">
              <a14:hiddenLine xmlns:a14="http://schemas.microsoft.com/office/drawing/2010/main" xmlns="" w="9525" algn="in">
                <a:noFill/>
                <a:miter lim="800000"/>
                <a:headEnd/>
                <a:tailEnd/>
              </a14:hiddenLine>
            </a:ext>
            <a:ext uri="{AF507438-7753-43E0-B8FC-AC1667EBCBE1}">
              <a14:hiddenEffects xmlns:a14="http://schemas.microsoft.com/office/drawing/2010/main" xmlns="">
                <a:effectLst>
                  <a:outerShdw dist="35921" dir="2700000" algn="ctr" rotWithShape="0">
                    <a:srgbClr val="DBF5F9"/>
                  </a:outerShdw>
                </a:effectLst>
              </a14:hiddenEffects>
            </a:ext>
          </a:extLst>
        </p:spPr>
        <p:txBody>
          <a:bodyPr vert="horz" wrap="square" lIns="0" tIns="0" rIns="0" bIns="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aphicFrame>
        <p:nvGraphicFramePr>
          <p:cNvPr id="5" name="Table 4"/>
          <p:cNvGraphicFramePr>
            <a:graphicFrameLocks noGrp="1"/>
          </p:cNvGraphicFramePr>
          <p:nvPr/>
        </p:nvGraphicFramePr>
        <p:xfrm>
          <a:off x="739476" y="620688"/>
          <a:ext cx="6807886" cy="4248472"/>
        </p:xfrm>
        <a:graphic>
          <a:graphicData uri="http://schemas.openxmlformats.org/drawingml/2006/table">
            <a:tbl>
              <a:tblPr firstRow="1" bandRow="1">
                <a:tableStyleId>{8EC20E35-A176-4012-BC5E-935CFFF8708E}</a:tableStyleId>
              </a:tblPr>
              <a:tblGrid>
                <a:gridCol w="2714361">
                  <a:extLst>
                    <a:ext uri="{9D8B030D-6E8A-4147-A177-3AD203B41FA5}">
                      <a16:colId xmlns:a16="http://schemas.microsoft.com/office/drawing/2014/main" xmlns="" val="20000"/>
                    </a:ext>
                  </a:extLst>
                </a:gridCol>
                <a:gridCol w="4093525">
                  <a:extLst>
                    <a:ext uri="{9D8B030D-6E8A-4147-A177-3AD203B41FA5}">
                      <a16:colId xmlns:a16="http://schemas.microsoft.com/office/drawing/2014/main" xmlns="" val="20001"/>
                    </a:ext>
                  </a:extLst>
                </a:gridCol>
              </a:tblGrid>
              <a:tr h="197642">
                <a:tc>
                  <a:txBody>
                    <a:bodyPr/>
                    <a:lstStyle/>
                    <a:p>
                      <a:pPr marR="0" indent="0" algn="l" rtl="0">
                        <a:spcBef>
                          <a:spcPts val="0"/>
                        </a:spcBef>
                        <a:spcAft>
                          <a:spcPts val="0"/>
                        </a:spcAft>
                      </a:pPr>
                      <a:r>
                        <a:rPr lang="en-GB" sz="700" b="0" kern="1400" cap="none" spc="0">
                          <a:solidFill>
                            <a:schemeClr val="bg1"/>
                          </a:solidFill>
                          <a:effectLst/>
                        </a:rPr>
                        <a:t>Problem</a:t>
                      </a:r>
                      <a:endParaRPr lang="en-GB" sz="700" b="0" kern="1400" cap="none" spc="0">
                        <a:solidFill>
                          <a:schemeClr val="bg1"/>
                        </a:solidFill>
                        <a:effectLst/>
                        <a:latin typeface="Times New Roman"/>
                      </a:endParaRPr>
                    </a:p>
                  </a:txBody>
                  <a:tcPr marL="10145" marR="10145" marT="25327" marB="0" anchor="ctr"/>
                </a:tc>
                <a:tc>
                  <a:txBody>
                    <a:bodyPr/>
                    <a:lstStyle/>
                    <a:p>
                      <a:pPr marR="0" indent="0" algn="l" rtl="0">
                        <a:spcBef>
                          <a:spcPts val="0"/>
                        </a:spcBef>
                        <a:spcAft>
                          <a:spcPts val="0"/>
                        </a:spcAft>
                      </a:pPr>
                      <a:r>
                        <a:rPr lang="en-GB" sz="700" b="0" kern="1400" cap="none" spc="0">
                          <a:solidFill>
                            <a:schemeClr val="bg1"/>
                          </a:solidFill>
                          <a:effectLst/>
                        </a:rPr>
                        <a:t>Typical Support</a:t>
                      </a:r>
                      <a:endParaRPr lang="en-GB" sz="700" b="0" kern="1400" cap="none" spc="0">
                        <a:solidFill>
                          <a:schemeClr val="bg1"/>
                        </a:solidFill>
                        <a:effectLst/>
                        <a:latin typeface="Times New Roman"/>
                      </a:endParaRPr>
                    </a:p>
                  </a:txBody>
                  <a:tcPr marL="10145" marR="10145" marT="25327" marB="0" anchor="ctr"/>
                </a:tc>
                <a:extLst>
                  <a:ext uri="{0D108BD9-81ED-4DB2-BD59-A6C34878D82A}">
                    <a16:rowId xmlns:a16="http://schemas.microsoft.com/office/drawing/2014/main" xmlns="" val="10000"/>
                  </a:ext>
                </a:extLst>
              </a:tr>
              <a:tr h="331187">
                <a:tc>
                  <a:txBody>
                    <a:bodyPr/>
                    <a:lstStyle/>
                    <a:p>
                      <a:pPr marR="0" indent="0" algn="l" rtl="0">
                        <a:spcBef>
                          <a:spcPts val="0"/>
                        </a:spcBef>
                        <a:spcAft>
                          <a:spcPts val="0"/>
                        </a:spcAft>
                      </a:pPr>
                      <a:r>
                        <a:rPr lang="en-GB" sz="700" b="1" kern="1400" cap="none" spc="0">
                          <a:solidFill>
                            <a:schemeClr val="tx1"/>
                          </a:solidFill>
                          <a:effectLst/>
                        </a:rPr>
                        <a:t>Social isolation/ loneliness</a:t>
                      </a:r>
                      <a:endParaRPr lang="en-GB" sz="700" kern="1400" cap="none" spc="0">
                        <a:solidFill>
                          <a:schemeClr val="tx1"/>
                        </a:solidFill>
                        <a:effectLst/>
                        <a:latin typeface="Times New Roman"/>
                      </a:endParaRPr>
                    </a:p>
                  </a:txBody>
                  <a:tcPr marL="10145" marR="10145" marT="25327" marB="0"/>
                </a:tc>
                <a:tc>
                  <a:txBody>
                    <a:bodyPr/>
                    <a:lstStyle/>
                    <a:p>
                      <a:pPr marR="0" indent="0" algn="l" rtl="0">
                        <a:spcBef>
                          <a:spcPts val="0"/>
                        </a:spcBef>
                        <a:spcAft>
                          <a:spcPts val="0"/>
                        </a:spcAft>
                      </a:pPr>
                      <a:r>
                        <a:rPr lang="en-GB" sz="700" kern="1400" cap="none" spc="0">
                          <a:solidFill>
                            <a:schemeClr val="tx1"/>
                          </a:solidFill>
                          <a:effectLst/>
                        </a:rPr>
                        <a:t>Referring to befriending services and encouraging attendance at social groups. Building a Relationship with the patient and providing a mentoring service if required.</a:t>
                      </a:r>
                      <a:endParaRPr lang="en-GB" sz="700" kern="1400" cap="none" spc="0">
                        <a:solidFill>
                          <a:schemeClr val="tx1"/>
                        </a:solidFill>
                        <a:effectLst/>
                        <a:latin typeface="Times New Roman"/>
                      </a:endParaRPr>
                    </a:p>
                  </a:txBody>
                  <a:tcPr marL="10145" marR="10145" marT="25327" marB="0"/>
                </a:tc>
                <a:extLst>
                  <a:ext uri="{0D108BD9-81ED-4DB2-BD59-A6C34878D82A}">
                    <a16:rowId xmlns:a16="http://schemas.microsoft.com/office/drawing/2014/main" xmlns="" val="10001"/>
                  </a:ext>
                </a:extLst>
              </a:tr>
              <a:tr h="331187">
                <a:tc>
                  <a:txBody>
                    <a:bodyPr/>
                    <a:lstStyle/>
                    <a:p>
                      <a:pPr marR="0" indent="0" algn="l" rtl="0">
                        <a:spcBef>
                          <a:spcPts val="0"/>
                        </a:spcBef>
                        <a:spcAft>
                          <a:spcPts val="0"/>
                        </a:spcAft>
                      </a:pPr>
                      <a:r>
                        <a:rPr lang="en-GB" sz="700" b="1" kern="1400" cap="none" spc="0">
                          <a:solidFill>
                            <a:schemeClr val="tx1"/>
                          </a:solidFill>
                          <a:effectLst/>
                        </a:rPr>
                        <a:t>Transport problems/blue badge applications</a:t>
                      </a:r>
                      <a:endParaRPr lang="en-GB" sz="700" kern="1400" cap="none" spc="0">
                        <a:solidFill>
                          <a:schemeClr val="tx1"/>
                        </a:solidFill>
                        <a:effectLst/>
                        <a:latin typeface="Times New Roman"/>
                      </a:endParaRPr>
                    </a:p>
                  </a:txBody>
                  <a:tcPr marL="10145" marR="10145" marT="25327" marB="0"/>
                </a:tc>
                <a:tc>
                  <a:txBody>
                    <a:bodyPr/>
                    <a:lstStyle/>
                    <a:p>
                      <a:pPr marR="0" indent="0" algn="l" rtl="0">
                        <a:spcBef>
                          <a:spcPts val="0"/>
                        </a:spcBef>
                        <a:spcAft>
                          <a:spcPts val="0"/>
                        </a:spcAft>
                      </a:pPr>
                      <a:r>
                        <a:rPr lang="en-GB" sz="700" kern="1400" cap="none" spc="0" dirty="0">
                          <a:solidFill>
                            <a:schemeClr val="tx1"/>
                          </a:solidFill>
                          <a:effectLst/>
                        </a:rPr>
                        <a:t>Advising patients about transport options in the area and looking at the costs of these. Signposting to  support to complete forms.</a:t>
                      </a:r>
                      <a:endParaRPr lang="en-GB" sz="700" kern="1400" cap="none" spc="0" dirty="0">
                        <a:solidFill>
                          <a:schemeClr val="tx1"/>
                        </a:solidFill>
                        <a:effectLst/>
                        <a:latin typeface="Times New Roman"/>
                      </a:endParaRPr>
                    </a:p>
                  </a:txBody>
                  <a:tcPr marL="10145" marR="10145" marT="25327" marB="0"/>
                </a:tc>
                <a:extLst>
                  <a:ext uri="{0D108BD9-81ED-4DB2-BD59-A6C34878D82A}">
                    <a16:rowId xmlns:a16="http://schemas.microsoft.com/office/drawing/2014/main" xmlns="" val="10002"/>
                  </a:ext>
                </a:extLst>
              </a:tr>
              <a:tr h="197642">
                <a:tc>
                  <a:txBody>
                    <a:bodyPr/>
                    <a:lstStyle/>
                    <a:p>
                      <a:pPr marR="0" indent="0" algn="l" rtl="0">
                        <a:spcBef>
                          <a:spcPts val="0"/>
                        </a:spcBef>
                        <a:spcAft>
                          <a:spcPts val="0"/>
                        </a:spcAft>
                      </a:pPr>
                      <a:r>
                        <a:rPr lang="en-GB" sz="700" b="1" kern="1400" cap="none" spc="0">
                          <a:solidFill>
                            <a:schemeClr val="tx1"/>
                          </a:solidFill>
                          <a:effectLst/>
                        </a:rPr>
                        <a:t>Bereavement</a:t>
                      </a:r>
                      <a:endParaRPr lang="en-GB" sz="700" kern="1400" cap="none" spc="0">
                        <a:solidFill>
                          <a:schemeClr val="tx1"/>
                        </a:solidFill>
                        <a:effectLst/>
                        <a:latin typeface="Times New Roman"/>
                      </a:endParaRPr>
                    </a:p>
                  </a:txBody>
                  <a:tcPr marL="10145" marR="10145" marT="25327" marB="0"/>
                </a:tc>
                <a:tc>
                  <a:txBody>
                    <a:bodyPr/>
                    <a:lstStyle/>
                    <a:p>
                      <a:pPr marR="0" indent="0" algn="l" rtl="0">
                        <a:spcBef>
                          <a:spcPts val="0"/>
                        </a:spcBef>
                        <a:spcAft>
                          <a:spcPts val="0"/>
                        </a:spcAft>
                      </a:pPr>
                      <a:r>
                        <a:rPr lang="en-GB" sz="700" kern="1400" cap="none" spc="0">
                          <a:solidFill>
                            <a:schemeClr val="tx1"/>
                          </a:solidFill>
                          <a:effectLst/>
                        </a:rPr>
                        <a:t>Signposting to Cruse bereavement counselling or other appropriate counselling support.</a:t>
                      </a:r>
                      <a:endParaRPr lang="en-GB" sz="700" kern="1400" cap="none" spc="0">
                        <a:solidFill>
                          <a:schemeClr val="tx1"/>
                        </a:solidFill>
                        <a:effectLst/>
                        <a:latin typeface="Times New Roman"/>
                      </a:endParaRPr>
                    </a:p>
                  </a:txBody>
                  <a:tcPr marL="10145" marR="10145" marT="25327" marB="0"/>
                </a:tc>
                <a:extLst>
                  <a:ext uri="{0D108BD9-81ED-4DB2-BD59-A6C34878D82A}">
                    <a16:rowId xmlns:a16="http://schemas.microsoft.com/office/drawing/2014/main" xmlns="" val="10003"/>
                  </a:ext>
                </a:extLst>
              </a:tr>
              <a:tr h="331187">
                <a:tc>
                  <a:txBody>
                    <a:bodyPr/>
                    <a:lstStyle/>
                    <a:p>
                      <a:pPr marR="0" indent="0" algn="l" rtl="0">
                        <a:spcBef>
                          <a:spcPts val="0"/>
                        </a:spcBef>
                        <a:spcAft>
                          <a:spcPts val="0"/>
                        </a:spcAft>
                      </a:pPr>
                      <a:r>
                        <a:rPr lang="en-GB" sz="700" b="1" kern="1400" cap="none" spc="0">
                          <a:solidFill>
                            <a:schemeClr val="tx1"/>
                          </a:solidFill>
                          <a:effectLst/>
                        </a:rPr>
                        <a:t>Inadequate housing</a:t>
                      </a:r>
                      <a:endParaRPr lang="en-GB" sz="700" kern="1400" cap="none" spc="0">
                        <a:solidFill>
                          <a:schemeClr val="tx1"/>
                        </a:solidFill>
                        <a:effectLst/>
                        <a:latin typeface="Times New Roman"/>
                      </a:endParaRPr>
                    </a:p>
                  </a:txBody>
                  <a:tcPr marL="10145" marR="10145" marT="25327" marB="0"/>
                </a:tc>
                <a:tc>
                  <a:txBody>
                    <a:bodyPr/>
                    <a:lstStyle/>
                    <a:p>
                      <a:pPr marR="0" indent="0" algn="l" rtl="0">
                        <a:spcBef>
                          <a:spcPts val="0"/>
                        </a:spcBef>
                        <a:spcAft>
                          <a:spcPts val="0"/>
                        </a:spcAft>
                      </a:pPr>
                      <a:r>
                        <a:rPr lang="en-GB" sz="700" kern="1400" cap="none" spc="0" dirty="0">
                          <a:solidFill>
                            <a:schemeClr val="tx1"/>
                          </a:solidFill>
                          <a:effectLst/>
                        </a:rPr>
                        <a:t>Referring to organisations such as Shelter and P3 who can support tenants with their housing situations.</a:t>
                      </a:r>
                      <a:endParaRPr lang="en-GB" sz="700" kern="1400" cap="none" spc="0" dirty="0">
                        <a:solidFill>
                          <a:schemeClr val="tx1"/>
                        </a:solidFill>
                        <a:effectLst/>
                        <a:latin typeface="Times New Roman"/>
                      </a:endParaRPr>
                    </a:p>
                  </a:txBody>
                  <a:tcPr marL="10145" marR="10145" marT="25327" marB="0"/>
                </a:tc>
                <a:extLst>
                  <a:ext uri="{0D108BD9-81ED-4DB2-BD59-A6C34878D82A}">
                    <a16:rowId xmlns:a16="http://schemas.microsoft.com/office/drawing/2014/main" xmlns="" val="10004"/>
                  </a:ext>
                </a:extLst>
              </a:tr>
              <a:tr h="464732">
                <a:tc>
                  <a:txBody>
                    <a:bodyPr/>
                    <a:lstStyle/>
                    <a:p>
                      <a:pPr marR="0" indent="0" algn="l" rtl="0">
                        <a:spcBef>
                          <a:spcPts val="0"/>
                        </a:spcBef>
                        <a:spcAft>
                          <a:spcPts val="0"/>
                        </a:spcAft>
                      </a:pPr>
                      <a:r>
                        <a:rPr lang="en-GB" sz="700" b="1" kern="1400" cap="none" spc="0">
                          <a:solidFill>
                            <a:schemeClr val="tx1"/>
                          </a:solidFill>
                          <a:effectLst/>
                        </a:rPr>
                        <a:t>Financial problems/ poverty</a:t>
                      </a:r>
                      <a:endParaRPr lang="en-GB" sz="700" kern="1400" cap="none" spc="0">
                        <a:solidFill>
                          <a:schemeClr val="tx1"/>
                        </a:solidFill>
                        <a:effectLst/>
                        <a:latin typeface="Times New Roman"/>
                      </a:endParaRPr>
                    </a:p>
                  </a:txBody>
                  <a:tcPr marL="10145" marR="10145" marT="25327" marB="0"/>
                </a:tc>
                <a:tc>
                  <a:txBody>
                    <a:bodyPr/>
                    <a:lstStyle/>
                    <a:p>
                      <a:pPr marR="0" indent="0" algn="l" rtl="0">
                        <a:spcBef>
                          <a:spcPts val="0"/>
                        </a:spcBef>
                        <a:spcAft>
                          <a:spcPts val="0"/>
                        </a:spcAft>
                      </a:pPr>
                      <a:r>
                        <a:rPr lang="en-GB" sz="700" kern="1400" cap="none" spc="0">
                          <a:solidFill>
                            <a:schemeClr val="tx1"/>
                          </a:solidFill>
                          <a:effectLst/>
                        </a:rPr>
                        <a:t>Signposting to the money advisory service, debt support services, Citizens Advice and the DWP. Help to complete benefit applications &amp; basic budgeting advice, signposting to agencies if appropriate.</a:t>
                      </a:r>
                      <a:endParaRPr lang="en-GB" sz="700" kern="1400" cap="none" spc="0">
                        <a:solidFill>
                          <a:schemeClr val="tx1"/>
                        </a:solidFill>
                        <a:effectLst/>
                        <a:latin typeface="Times New Roman"/>
                      </a:endParaRPr>
                    </a:p>
                  </a:txBody>
                  <a:tcPr marL="10145" marR="10145" marT="25327" marB="0"/>
                </a:tc>
                <a:extLst>
                  <a:ext uri="{0D108BD9-81ED-4DB2-BD59-A6C34878D82A}">
                    <a16:rowId xmlns:a16="http://schemas.microsoft.com/office/drawing/2014/main" xmlns="" val="10005"/>
                  </a:ext>
                </a:extLst>
              </a:tr>
              <a:tr h="331187">
                <a:tc>
                  <a:txBody>
                    <a:bodyPr/>
                    <a:lstStyle/>
                    <a:p>
                      <a:pPr marR="0" indent="0" algn="l" rtl="0">
                        <a:spcBef>
                          <a:spcPts val="0"/>
                        </a:spcBef>
                        <a:spcAft>
                          <a:spcPts val="0"/>
                        </a:spcAft>
                      </a:pPr>
                      <a:r>
                        <a:rPr lang="en-GB" sz="700" b="1" kern="1400" cap="none" spc="0">
                          <a:solidFill>
                            <a:schemeClr val="tx1"/>
                          </a:solidFill>
                          <a:effectLst/>
                        </a:rPr>
                        <a:t>Carers for a family member</a:t>
                      </a:r>
                      <a:endParaRPr lang="en-GB" sz="700" kern="1400" cap="none" spc="0">
                        <a:solidFill>
                          <a:schemeClr val="tx1"/>
                        </a:solidFill>
                        <a:effectLst/>
                        <a:latin typeface="Times New Roman"/>
                      </a:endParaRPr>
                    </a:p>
                  </a:txBody>
                  <a:tcPr marL="10145" marR="10145" marT="25327" marB="0"/>
                </a:tc>
                <a:tc>
                  <a:txBody>
                    <a:bodyPr/>
                    <a:lstStyle/>
                    <a:p>
                      <a:pPr marR="0" indent="0" algn="l" rtl="0">
                        <a:spcBef>
                          <a:spcPts val="0"/>
                        </a:spcBef>
                        <a:spcAft>
                          <a:spcPts val="0"/>
                        </a:spcAft>
                      </a:pPr>
                      <a:r>
                        <a:rPr lang="en-GB" sz="700" kern="1400" cap="none" spc="0">
                          <a:solidFill>
                            <a:schemeClr val="tx1"/>
                          </a:solidFill>
                          <a:effectLst/>
                        </a:rPr>
                        <a:t>Offering advice on how to support family members with a disability and signposting to organisations such as the Alzheimer’s Society and Carers Bucks.</a:t>
                      </a:r>
                      <a:endParaRPr lang="en-GB" sz="700" kern="1400" cap="none" spc="0">
                        <a:solidFill>
                          <a:schemeClr val="tx1"/>
                        </a:solidFill>
                        <a:effectLst/>
                        <a:latin typeface="Times New Roman"/>
                      </a:endParaRPr>
                    </a:p>
                  </a:txBody>
                  <a:tcPr marL="10145" marR="10145" marT="25327" marB="0"/>
                </a:tc>
                <a:extLst>
                  <a:ext uri="{0D108BD9-81ED-4DB2-BD59-A6C34878D82A}">
                    <a16:rowId xmlns:a16="http://schemas.microsoft.com/office/drawing/2014/main" xmlns="" val="10006"/>
                  </a:ext>
                </a:extLst>
              </a:tr>
              <a:tr h="301993">
                <a:tc>
                  <a:txBody>
                    <a:bodyPr/>
                    <a:lstStyle/>
                    <a:p>
                      <a:pPr marR="0" indent="0" algn="l" rtl="0">
                        <a:spcBef>
                          <a:spcPts val="0"/>
                        </a:spcBef>
                        <a:spcAft>
                          <a:spcPts val="0"/>
                        </a:spcAft>
                      </a:pPr>
                      <a:r>
                        <a:rPr lang="en-GB" sz="700" b="1" kern="1400" cap="none" spc="0">
                          <a:solidFill>
                            <a:schemeClr val="tx1"/>
                          </a:solidFill>
                          <a:effectLst/>
                        </a:rPr>
                        <a:t>Information about social care</a:t>
                      </a:r>
                      <a:endParaRPr lang="en-GB" sz="700" kern="1400" cap="none" spc="0">
                        <a:solidFill>
                          <a:schemeClr val="tx1"/>
                        </a:solidFill>
                        <a:effectLst/>
                        <a:latin typeface="Times New Roman"/>
                      </a:endParaRPr>
                    </a:p>
                  </a:txBody>
                  <a:tcPr marL="10145" marR="10145" marT="25327" marB="0"/>
                </a:tc>
                <a:tc>
                  <a:txBody>
                    <a:bodyPr/>
                    <a:lstStyle/>
                    <a:p>
                      <a:pPr marR="0" indent="0" algn="l" rtl="0">
                        <a:spcBef>
                          <a:spcPts val="0"/>
                        </a:spcBef>
                        <a:spcAft>
                          <a:spcPts val="0"/>
                        </a:spcAft>
                      </a:pPr>
                      <a:r>
                        <a:rPr lang="en-GB" sz="700" kern="1400" cap="none" spc="0">
                          <a:solidFill>
                            <a:schemeClr val="tx1"/>
                          </a:solidFill>
                          <a:effectLst/>
                        </a:rPr>
                        <a:t>Advice on how they can access social care via social services. Advice on Assistive Technology.</a:t>
                      </a:r>
                      <a:endParaRPr lang="en-GB" sz="700" kern="1400" cap="none" spc="0">
                        <a:solidFill>
                          <a:schemeClr val="tx1"/>
                        </a:solidFill>
                        <a:effectLst/>
                        <a:latin typeface="Times New Roman"/>
                      </a:endParaRPr>
                    </a:p>
                  </a:txBody>
                  <a:tcPr marL="10145" marR="10145" marT="25327" marB="0"/>
                </a:tc>
                <a:extLst>
                  <a:ext uri="{0D108BD9-81ED-4DB2-BD59-A6C34878D82A}">
                    <a16:rowId xmlns:a16="http://schemas.microsoft.com/office/drawing/2014/main" xmlns="" val="10007"/>
                  </a:ext>
                </a:extLst>
              </a:tr>
              <a:tr h="331187">
                <a:tc>
                  <a:txBody>
                    <a:bodyPr/>
                    <a:lstStyle/>
                    <a:p>
                      <a:pPr marR="0" indent="0" algn="l" rtl="0">
                        <a:spcBef>
                          <a:spcPts val="0"/>
                        </a:spcBef>
                        <a:spcAft>
                          <a:spcPts val="0"/>
                        </a:spcAft>
                      </a:pPr>
                      <a:r>
                        <a:rPr lang="en-GB" sz="700" b="1" kern="1400" cap="none" spc="0" dirty="0">
                          <a:solidFill>
                            <a:schemeClr val="tx1"/>
                          </a:solidFill>
                          <a:effectLst/>
                        </a:rPr>
                        <a:t>Improving physical activity and health</a:t>
                      </a:r>
                      <a:endParaRPr lang="en-GB" sz="700" kern="1400" cap="none" spc="0" dirty="0">
                        <a:solidFill>
                          <a:schemeClr val="tx1"/>
                        </a:solidFill>
                        <a:effectLst/>
                        <a:latin typeface="Times New Roman"/>
                      </a:endParaRPr>
                    </a:p>
                  </a:txBody>
                  <a:tcPr marL="10145" marR="10145" marT="25327" marB="0"/>
                </a:tc>
                <a:tc>
                  <a:txBody>
                    <a:bodyPr/>
                    <a:lstStyle/>
                    <a:p>
                      <a:pPr marR="0" indent="0" algn="l" rtl="0">
                        <a:spcBef>
                          <a:spcPts val="0"/>
                        </a:spcBef>
                        <a:spcAft>
                          <a:spcPts val="0"/>
                        </a:spcAft>
                      </a:pPr>
                      <a:r>
                        <a:rPr lang="en-GB" sz="700" kern="1400" cap="none" spc="0">
                          <a:solidFill>
                            <a:schemeClr val="tx1"/>
                          </a:solidFill>
                          <a:effectLst/>
                        </a:rPr>
                        <a:t>Signposting to local groups for physical activity and wellbeing exercises. Referring to services such as Live Well Stay Well.</a:t>
                      </a:r>
                      <a:endParaRPr lang="en-GB" sz="700" kern="1400" cap="none" spc="0">
                        <a:solidFill>
                          <a:schemeClr val="tx1"/>
                        </a:solidFill>
                        <a:effectLst/>
                        <a:latin typeface="Times New Roman"/>
                      </a:endParaRPr>
                    </a:p>
                  </a:txBody>
                  <a:tcPr marL="10145" marR="10145" marT="25327" marB="0"/>
                </a:tc>
                <a:extLst>
                  <a:ext uri="{0D108BD9-81ED-4DB2-BD59-A6C34878D82A}">
                    <a16:rowId xmlns:a16="http://schemas.microsoft.com/office/drawing/2014/main" xmlns="" val="10008"/>
                  </a:ext>
                </a:extLst>
              </a:tr>
              <a:tr h="331187">
                <a:tc>
                  <a:txBody>
                    <a:bodyPr/>
                    <a:lstStyle/>
                    <a:p>
                      <a:pPr marR="0" indent="0" algn="l" rtl="0">
                        <a:spcBef>
                          <a:spcPts val="0"/>
                        </a:spcBef>
                        <a:spcAft>
                          <a:spcPts val="0"/>
                        </a:spcAft>
                      </a:pPr>
                      <a:r>
                        <a:rPr lang="en-GB" sz="700" b="1" kern="1400" cap="none" spc="0">
                          <a:solidFill>
                            <a:schemeClr val="tx1"/>
                          </a:solidFill>
                          <a:effectLst/>
                        </a:rPr>
                        <a:t>Support for long term conditions</a:t>
                      </a:r>
                      <a:endParaRPr lang="en-GB" sz="700" kern="1400" cap="none" spc="0">
                        <a:solidFill>
                          <a:schemeClr val="tx1"/>
                        </a:solidFill>
                        <a:effectLst/>
                        <a:latin typeface="Times New Roman"/>
                      </a:endParaRPr>
                    </a:p>
                  </a:txBody>
                  <a:tcPr marL="10145" marR="10145" marT="25327" marB="0"/>
                </a:tc>
                <a:tc>
                  <a:txBody>
                    <a:bodyPr/>
                    <a:lstStyle/>
                    <a:p>
                      <a:pPr marR="0" indent="0" algn="l" rtl="0">
                        <a:spcBef>
                          <a:spcPts val="0"/>
                        </a:spcBef>
                        <a:spcAft>
                          <a:spcPts val="0"/>
                        </a:spcAft>
                      </a:pPr>
                      <a:r>
                        <a:rPr lang="en-GB" sz="700" kern="1400" cap="none" spc="0">
                          <a:solidFill>
                            <a:schemeClr val="tx1"/>
                          </a:solidFill>
                          <a:effectLst/>
                        </a:rPr>
                        <a:t>Can offer support for those with long term conditions to manage their conditions more independently. CLW’S will be offering Peer Support for LTC.</a:t>
                      </a:r>
                      <a:endParaRPr lang="en-GB" sz="700" kern="1400" cap="none" spc="0">
                        <a:solidFill>
                          <a:schemeClr val="tx1"/>
                        </a:solidFill>
                        <a:effectLst/>
                        <a:latin typeface="Times New Roman"/>
                      </a:endParaRPr>
                    </a:p>
                  </a:txBody>
                  <a:tcPr marL="10145" marR="10145" marT="25327" marB="0"/>
                </a:tc>
                <a:extLst>
                  <a:ext uri="{0D108BD9-81ED-4DB2-BD59-A6C34878D82A}">
                    <a16:rowId xmlns:a16="http://schemas.microsoft.com/office/drawing/2014/main" xmlns="" val="10009"/>
                  </a:ext>
                </a:extLst>
              </a:tr>
              <a:tr h="436967">
                <a:tc>
                  <a:txBody>
                    <a:bodyPr/>
                    <a:lstStyle/>
                    <a:p>
                      <a:pPr marR="0" indent="0" algn="l" rtl="0">
                        <a:spcBef>
                          <a:spcPts val="0"/>
                        </a:spcBef>
                        <a:spcAft>
                          <a:spcPts val="0"/>
                        </a:spcAft>
                      </a:pPr>
                      <a:r>
                        <a:rPr lang="en-GB" sz="700" b="1" kern="1400" cap="none" spc="0">
                          <a:solidFill>
                            <a:schemeClr val="tx1"/>
                          </a:solidFill>
                          <a:effectLst/>
                        </a:rPr>
                        <a:t>Mental Health</a:t>
                      </a:r>
                      <a:endParaRPr lang="en-GB" sz="700" kern="1400" cap="none" spc="0">
                        <a:solidFill>
                          <a:schemeClr val="tx1"/>
                        </a:solidFill>
                        <a:effectLst/>
                        <a:latin typeface="Times New Roman"/>
                      </a:endParaRPr>
                    </a:p>
                  </a:txBody>
                  <a:tcPr marL="10145" marR="10145" marT="25327" marB="0"/>
                </a:tc>
                <a:tc>
                  <a:txBody>
                    <a:bodyPr/>
                    <a:lstStyle/>
                    <a:p>
                      <a:pPr marR="0" indent="0" algn="l" rtl="0">
                        <a:spcBef>
                          <a:spcPts val="0"/>
                        </a:spcBef>
                        <a:spcAft>
                          <a:spcPts val="0"/>
                        </a:spcAft>
                      </a:pPr>
                      <a:r>
                        <a:rPr lang="en-GB" sz="700" kern="1400" cap="none" spc="0">
                          <a:solidFill>
                            <a:schemeClr val="tx1"/>
                          </a:solidFill>
                          <a:effectLst/>
                        </a:rPr>
                        <a:t>Signposting to counselling, peer led social groups, wellbeing groups, befriending and accessing crisis support. Accessing resources/reminiscence packs for older adults with Dementia.</a:t>
                      </a:r>
                      <a:endParaRPr lang="en-GB" sz="700" kern="1400" cap="none" spc="0">
                        <a:solidFill>
                          <a:schemeClr val="tx1"/>
                        </a:solidFill>
                        <a:effectLst/>
                        <a:latin typeface="Times New Roman"/>
                      </a:endParaRPr>
                    </a:p>
                  </a:txBody>
                  <a:tcPr marL="10145" marR="10145" marT="25327" marB="0"/>
                </a:tc>
                <a:extLst>
                  <a:ext uri="{0D108BD9-81ED-4DB2-BD59-A6C34878D82A}">
                    <a16:rowId xmlns:a16="http://schemas.microsoft.com/office/drawing/2014/main" xmlns="" val="10010"/>
                  </a:ext>
                </a:extLst>
              </a:tr>
              <a:tr h="331187">
                <a:tc>
                  <a:txBody>
                    <a:bodyPr/>
                    <a:lstStyle/>
                    <a:p>
                      <a:pPr marR="0" indent="0" algn="l" rtl="0">
                        <a:spcBef>
                          <a:spcPts val="0"/>
                        </a:spcBef>
                        <a:spcAft>
                          <a:spcPts val="0"/>
                        </a:spcAft>
                      </a:pPr>
                      <a:r>
                        <a:rPr lang="en-GB" sz="700" b="1" kern="1400" cap="none" spc="0">
                          <a:solidFill>
                            <a:schemeClr val="tx1"/>
                          </a:solidFill>
                          <a:effectLst/>
                        </a:rPr>
                        <a:t>Older Adults</a:t>
                      </a:r>
                      <a:endParaRPr lang="en-GB" sz="700" kern="1400" cap="none" spc="0">
                        <a:solidFill>
                          <a:schemeClr val="tx1"/>
                        </a:solidFill>
                        <a:effectLst/>
                        <a:latin typeface="Times New Roman"/>
                      </a:endParaRPr>
                    </a:p>
                  </a:txBody>
                  <a:tcPr marL="10145" marR="10145" marT="25327" marB="0"/>
                </a:tc>
                <a:tc>
                  <a:txBody>
                    <a:bodyPr/>
                    <a:lstStyle/>
                    <a:p>
                      <a:pPr marR="0" indent="0" algn="l" rtl="0">
                        <a:spcBef>
                          <a:spcPts val="0"/>
                        </a:spcBef>
                        <a:spcAft>
                          <a:spcPts val="0"/>
                        </a:spcAft>
                      </a:pPr>
                      <a:r>
                        <a:rPr lang="en-GB" sz="700" kern="1400" cap="none" spc="0">
                          <a:solidFill>
                            <a:schemeClr val="tx1"/>
                          </a:solidFill>
                          <a:effectLst/>
                        </a:rPr>
                        <a:t>Help to access shopping &amp; cleaning services and general advice around practical support. Signposting into Age UK services. Assistive Technology advice.</a:t>
                      </a:r>
                      <a:endParaRPr lang="en-GB" sz="700" kern="1400" cap="none" spc="0">
                        <a:solidFill>
                          <a:schemeClr val="tx1"/>
                        </a:solidFill>
                        <a:effectLst/>
                        <a:latin typeface="Times New Roman"/>
                      </a:endParaRPr>
                    </a:p>
                  </a:txBody>
                  <a:tcPr marL="10145" marR="10145" marT="25327" marB="0"/>
                </a:tc>
                <a:extLst>
                  <a:ext uri="{0D108BD9-81ED-4DB2-BD59-A6C34878D82A}">
                    <a16:rowId xmlns:a16="http://schemas.microsoft.com/office/drawing/2014/main" xmlns="" val="10011"/>
                  </a:ext>
                </a:extLst>
              </a:tr>
              <a:tr h="331187">
                <a:tc>
                  <a:txBody>
                    <a:bodyPr/>
                    <a:lstStyle/>
                    <a:p>
                      <a:pPr marR="0" indent="0" algn="l" rtl="0">
                        <a:spcBef>
                          <a:spcPts val="0"/>
                        </a:spcBef>
                        <a:spcAft>
                          <a:spcPts val="0"/>
                        </a:spcAft>
                      </a:pPr>
                      <a:r>
                        <a:rPr lang="en-GB" sz="700" b="1" kern="1400" cap="none" spc="0">
                          <a:solidFill>
                            <a:schemeClr val="tx1"/>
                          </a:solidFill>
                          <a:effectLst/>
                        </a:rPr>
                        <a:t>Young people</a:t>
                      </a:r>
                      <a:endParaRPr lang="en-GB" sz="700" kern="1400" cap="none" spc="0">
                        <a:solidFill>
                          <a:schemeClr val="tx1"/>
                        </a:solidFill>
                        <a:effectLst/>
                        <a:latin typeface="Times New Roman"/>
                      </a:endParaRPr>
                    </a:p>
                  </a:txBody>
                  <a:tcPr marL="10145" marR="10145" marT="25327" marB="0"/>
                </a:tc>
                <a:tc>
                  <a:txBody>
                    <a:bodyPr/>
                    <a:lstStyle/>
                    <a:p>
                      <a:pPr marR="0" indent="0" algn="l" rtl="0">
                        <a:spcBef>
                          <a:spcPts val="0"/>
                        </a:spcBef>
                        <a:spcAft>
                          <a:spcPts val="0"/>
                        </a:spcAft>
                      </a:pPr>
                      <a:r>
                        <a:rPr lang="en-GB" sz="700" kern="1400" cap="none" spc="0" dirty="0">
                          <a:solidFill>
                            <a:schemeClr val="tx1"/>
                          </a:solidFill>
                          <a:effectLst/>
                        </a:rPr>
                        <a:t>Advice on education and work opportunities, support for isolation and signposting to online counselling. Social media support groups for conditions.</a:t>
                      </a:r>
                      <a:endParaRPr lang="en-GB" sz="700" kern="1400" cap="none" spc="0" dirty="0">
                        <a:solidFill>
                          <a:schemeClr val="tx1"/>
                        </a:solidFill>
                        <a:effectLst/>
                        <a:latin typeface="Times New Roman"/>
                      </a:endParaRPr>
                    </a:p>
                  </a:txBody>
                  <a:tcPr marL="10145" marR="10145" marT="25327" marB="0"/>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xmlns="" val="411734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EF07A-BDCA-422B-B4CA-999950B3C1AD}"/>
              </a:ext>
            </a:extLst>
          </p:cNvPr>
          <p:cNvSpPr>
            <a:spLocks noGrp="1"/>
          </p:cNvSpPr>
          <p:nvPr>
            <p:ph type="title"/>
          </p:nvPr>
        </p:nvSpPr>
        <p:spPr/>
        <p:txBody>
          <a:bodyPr/>
          <a:lstStyle/>
          <a:p>
            <a:pPr algn="ctr"/>
            <a:r>
              <a:rPr lang="en-GB" dirty="0"/>
              <a:t>Cath Cairns – Social Prescriber</a:t>
            </a:r>
          </a:p>
        </p:txBody>
      </p:sp>
      <p:sp>
        <p:nvSpPr>
          <p:cNvPr id="4" name="Text Placeholder 3">
            <a:extLst>
              <a:ext uri="{FF2B5EF4-FFF2-40B4-BE49-F238E27FC236}">
                <a16:creationId xmlns:a16="http://schemas.microsoft.com/office/drawing/2014/main" xmlns="" id="{2C7E1C24-B778-415D-88A7-5C69ED33D1B2}"/>
              </a:ext>
            </a:extLst>
          </p:cNvPr>
          <p:cNvSpPr>
            <a:spLocks noGrp="1"/>
          </p:cNvSpPr>
          <p:nvPr>
            <p:ph type="body" sz="half" idx="2"/>
          </p:nvPr>
        </p:nvSpPr>
        <p:spPr>
          <a:xfrm>
            <a:off x="609599" y="5367338"/>
            <a:ext cx="6347714" cy="1230014"/>
          </a:xfrm>
        </p:spPr>
        <p:txBody>
          <a:bodyPr>
            <a:normAutofit/>
          </a:bodyPr>
          <a:lstStyle/>
          <a:p>
            <a:pPr algn="ctr"/>
            <a:r>
              <a:rPr lang="en-GB" sz="1800" b="1" dirty="0">
                <a:solidFill>
                  <a:schemeClr val="tx1"/>
                </a:solidFill>
                <a:latin typeface="Calibri" pitchFamily="34"/>
                <a:cs typeface="Times New Roman" pitchFamily="18"/>
              </a:rPr>
              <a:t>My name is Catherine and I am a Social Prescribing Link Worker.  I am available to patients to help them facilitate access to services and management of their wellbeing needs</a:t>
            </a:r>
            <a:endParaRPr lang="en-GB" sz="1800" b="1" dirty="0">
              <a:solidFill>
                <a:schemeClr val="tx1"/>
              </a:solidFill>
            </a:endParaRPr>
          </a:p>
        </p:txBody>
      </p:sp>
      <p:pic>
        <p:nvPicPr>
          <p:cNvPr id="5" name="Picture 6">
            <a:extLst>
              <a:ext uri="{FF2B5EF4-FFF2-40B4-BE49-F238E27FC236}">
                <a16:creationId xmlns:a16="http://schemas.microsoft.com/office/drawing/2014/main" xmlns="" id="{ED791036-7F37-42E3-9B94-7D5C64774CF6}"/>
              </a:ext>
            </a:extLst>
          </p:cNvPr>
          <p:cNvPicPr>
            <a:picLocks noGrp="1" noChangeAspect="1"/>
          </p:cNvPicPr>
          <p:nvPr>
            <p:ph type="pic" idx="1"/>
          </p:nvPr>
        </p:nvPicPr>
        <p:blipFill>
          <a:blip r:embed="rId2" cstate="print"/>
          <a:srcRect t="9619" b="9619"/>
          <a:stretch>
            <a:fillRect/>
          </a:stretch>
        </p:blipFill>
        <p:spPr>
          <a:xfrm>
            <a:off x="609600" y="609600"/>
            <a:ext cx="6348413" cy="3844925"/>
          </a:xfrm>
          <a:prstGeom prst="rect">
            <a:avLst/>
          </a:prstGeom>
          <a:noFill/>
          <a:ln cap="flat">
            <a:noFill/>
          </a:ln>
        </p:spPr>
      </p:pic>
    </p:spTree>
    <p:extLst>
      <p:ext uri="{BB962C8B-B14F-4D97-AF65-F5344CB8AC3E}">
        <p14:creationId xmlns:p14="http://schemas.microsoft.com/office/powerpoint/2010/main" xmlns="" val="3475693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6267012" y="321565"/>
            <a:ext cx="2515477" cy="1493564"/>
          </a:xfrm>
          <a:prstGeom prst="rect">
            <a:avLst/>
          </a:prstGeom>
        </p:spPr>
      </p:pic>
      <p:sp>
        <p:nvSpPr>
          <p:cNvPr id="3" name="Title 2"/>
          <p:cNvSpPr>
            <a:spLocks noGrp="1"/>
          </p:cNvSpPr>
          <p:nvPr>
            <p:ph type="title"/>
          </p:nvPr>
        </p:nvSpPr>
        <p:spPr/>
        <p:txBody>
          <a:bodyPr>
            <a:normAutofit/>
          </a:bodyPr>
          <a:lstStyle/>
          <a:p>
            <a:r>
              <a:rPr lang="en-GB" sz="2400" dirty="0"/>
              <a:t>Rectory Meadow Patients Group</a:t>
            </a:r>
            <a:br>
              <a:rPr lang="en-GB" sz="2400" dirty="0"/>
            </a:br>
            <a:r>
              <a:rPr lang="en-GB" sz="2400" dirty="0"/>
              <a:t>General Meeting Agenda </a:t>
            </a:r>
            <a:br>
              <a:rPr lang="en-GB" sz="2400" dirty="0"/>
            </a:br>
            <a:r>
              <a:rPr lang="en-GB" sz="2400" dirty="0"/>
              <a:t>15 February 2022</a:t>
            </a:r>
          </a:p>
        </p:txBody>
      </p:sp>
      <p:sp>
        <p:nvSpPr>
          <p:cNvPr id="4" name="Content Placeholder 3"/>
          <p:cNvSpPr>
            <a:spLocks noGrp="1"/>
          </p:cNvSpPr>
          <p:nvPr>
            <p:ph sz="half" idx="1"/>
          </p:nvPr>
        </p:nvSpPr>
        <p:spPr>
          <a:xfrm>
            <a:off x="570377" y="2065549"/>
            <a:ext cx="4239748" cy="4351338"/>
          </a:xfrm>
        </p:spPr>
        <p:txBody>
          <a:bodyPr>
            <a:normAutofit/>
          </a:bodyPr>
          <a:lstStyle/>
          <a:p>
            <a:pPr marL="457200" indent="-457200">
              <a:lnSpc>
                <a:spcPct val="120000"/>
              </a:lnSpc>
              <a:spcBef>
                <a:spcPts val="450"/>
              </a:spcBef>
              <a:spcAft>
                <a:spcPts val="450"/>
              </a:spcAft>
              <a:buClr>
                <a:schemeClr val="tx1"/>
              </a:buClr>
              <a:buFont typeface="+mj-lt"/>
              <a:buAutoNum type="arabicPeriod"/>
            </a:pPr>
            <a:r>
              <a:rPr lang="en-GB" sz="2000" dirty="0">
                <a:solidFill>
                  <a:srgbClr val="0070C0"/>
                </a:solidFill>
              </a:rPr>
              <a:t>Apologies for Absence </a:t>
            </a:r>
          </a:p>
          <a:p>
            <a:pPr marL="457200" indent="-457200">
              <a:lnSpc>
                <a:spcPct val="120000"/>
              </a:lnSpc>
              <a:spcAft>
                <a:spcPts val="450"/>
              </a:spcAft>
              <a:buClr>
                <a:schemeClr val="tx1"/>
              </a:buClr>
              <a:buFont typeface="+mj-lt"/>
              <a:buAutoNum type="arabicPeriod"/>
            </a:pPr>
            <a:r>
              <a:rPr lang="en-GB" sz="2000" dirty="0">
                <a:solidFill>
                  <a:srgbClr val="0070C0"/>
                </a:solidFill>
              </a:rPr>
              <a:t>Approval of November 2021 minutes                                                     </a:t>
            </a:r>
          </a:p>
          <a:p>
            <a:pPr marL="457200" indent="-457200">
              <a:lnSpc>
                <a:spcPct val="120000"/>
              </a:lnSpc>
              <a:spcAft>
                <a:spcPts val="450"/>
              </a:spcAft>
              <a:buClr>
                <a:schemeClr val="tx1"/>
              </a:buClr>
              <a:buFont typeface="+mj-lt"/>
              <a:buAutoNum type="arabicPeriod"/>
            </a:pPr>
            <a:r>
              <a:rPr lang="en-GB" sz="2000" dirty="0">
                <a:solidFill>
                  <a:srgbClr val="0070C0"/>
                </a:solidFill>
              </a:rPr>
              <a:t>Primary Care Network</a:t>
            </a:r>
          </a:p>
          <a:p>
            <a:pPr marL="542925" lvl="1" indent="-342900">
              <a:lnSpc>
                <a:spcPct val="100000"/>
              </a:lnSpc>
              <a:spcBef>
                <a:spcPts val="600"/>
              </a:spcBef>
              <a:spcAft>
                <a:spcPts val="450"/>
              </a:spcAft>
              <a:buClr>
                <a:schemeClr val="tx1"/>
              </a:buClr>
            </a:pPr>
            <a:r>
              <a:rPr lang="en-GB" sz="1800" dirty="0"/>
              <a:t>Bobby </a:t>
            </a:r>
            <a:r>
              <a:rPr lang="en-GB" sz="1800" dirty="0" err="1"/>
              <a:t>Pozzoni-Child</a:t>
            </a:r>
            <a:endParaRPr lang="en-GB" sz="1800" dirty="0"/>
          </a:p>
          <a:p>
            <a:pPr marL="542925" lvl="1" indent="-342900">
              <a:lnSpc>
                <a:spcPct val="100000"/>
              </a:lnSpc>
              <a:spcBef>
                <a:spcPts val="600"/>
              </a:spcBef>
              <a:spcAft>
                <a:spcPts val="450"/>
              </a:spcAft>
              <a:buClr>
                <a:schemeClr val="tx1"/>
              </a:buClr>
            </a:pPr>
            <a:r>
              <a:rPr lang="en-GB" sz="1800" dirty="0"/>
              <a:t>Julie Dennis</a:t>
            </a:r>
          </a:p>
          <a:p>
            <a:pPr marL="457200" indent="-457200">
              <a:lnSpc>
                <a:spcPct val="120000"/>
              </a:lnSpc>
              <a:spcAft>
                <a:spcPts val="450"/>
              </a:spcAft>
              <a:buClr>
                <a:schemeClr val="tx1"/>
              </a:buClr>
              <a:buFont typeface="+mj-lt"/>
              <a:buAutoNum type="arabicPeriod"/>
            </a:pPr>
            <a:r>
              <a:rPr lang="en-GB" sz="2100" dirty="0">
                <a:solidFill>
                  <a:srgbClr val="0070C0"/>
                </a:solidFill>
              </a:rPr>
              <a:t>Surgery Updates</a:t>
            </a:r>
          </a:p>
          <a:p>
            <a:pPr marL="457200" indent="-457200">
              <a:lnSpc>
                <a:spcPct val="120000"/>
              </a:lnSpc>
              <a:spcAft>
                <a:spcPts val="450"/>
              </a:spcAft>
              <a:buClr>
                <a:schemeClr val="tx1"/>
              </a:buClr>
              <a:buFont typeface="+mj-lt"/>
              <a:buAutoNum type="arabicPeriod"/>
            </a:pPr>
            <a:r>
              <a:rPr lang="en-GB" sz="2000" dirty="0">
                <a:solidFill>
                  <a:srgbClr val="0070C0"/>
                </a:solidFill>
              </a:rPr>
              <a:t>Member Experiences</a:t>
            </a:r>
            <a:r>
              <a:rPr lang="en-GB" sz="2000" dirty="0">
                <a:solidFill>
                  <a:srgbClr val="C00000"/>
                </a:solidFill>
              </a:rPr>
              <a:t>	</a:t>
            </a:r>
          </a:p>
          <a:p>
            <a:pPr marL="200025" lvl="1" indent="0">
              <a:lnSpc>
                <a:spcPct val="100000"/>
              </a:lnSpc>
              <a:buNone/>
            </a:pPr>
            <a:endParaRPr lang="en-GB" sz="1900" dirty="0"/>
          </a:p>
        </p:txBody>
      </p:sp>
      <p:sp>
        <p:nvSpPr>
          <p:cNvPr id="6" name="Content Placeholder 5"/>
          <p:cNvSpPr>
            <a:spLocks noGrp="1"/>
          </p:cNvSpPr>
          <p:nvPr>
            <p:ph sz="half" idx="2"/>
          </p:nvPr>
        </p:nvSpPr>
        <p:spPr>
          <a:xfrm>
            <a:off x="4966449" y="2065549"/>
            <a:ext cx="3960265" cy="4351338"/>
          </a:xfrm>
        </p:spPr>
        <p:txBody>
          <a:bodyPr>
            <a:normAutofit/>
          </a:bodyPr>
          <a:lstStyle/>
          <a:p>
            <a:pPr marL="457200" indent="-457200">
              <a:lnSpc>
                <a:spcPct val="120000"/>
              </a:lnSpc>
              <a:spcBef>
                <a:spcPts val="600"/>
              </a:spcBef>
              <a:buClr>
                <a:schemeClr val="tx1"/>
              </a:buClr>
              <a:buFont typeface="+mj-lt"/>
              <a:buAutoNum type="arabicPeriod" startAt="6"/>
            </a:pPr>
            <a:r>
              <a:rPr lang="en-GB" sz="2000" dirty="0">
                <a:solidFill>
                  <a:srgbClr val="0070C0"/>
                </a:solidFill>
              </a:rPr>
              <a:t>Health Awareness Events</a:t>
            </a:r>
          </a:p>
          <a:p>
            <a:pPr marL="542925" lvl="1" indent="-342900">
              <a:lnSpc>
                <a:spcPct val="100000"/>
              </a:lnSpc>
              <a:spcBef>
                <a:spcPts val="600"/>
              </a:spcBef>
              <a:buClr>
                <a:schemeClr val="tx1"/>
              </a:buClr>
            </a:pPr>
            <a:r>
              <a:rPr lang="en-GB" sz="1800" dirty="0"/>
              <a:t>Spring 2022 - “How Digital Technology will change our management of health care”</a:t>
            </a:r>
          </a:p>
          <a:p>
            <a:pPr marL="457200" indent="-457200">
              <a:lnSpc>
                <a:spcPct val="120000"/>
              </a:lnSpc>
              <a:spcBef>
                <a:spcPts val="600"/>
              </a:spcBef>
              <a:buClr>
                <a:schemeClr val="tx1"/>
              </a:buClr>
              <a:buFont typeface="+mj-lt"/>
              <a:buAutoNum type="arabicPeriod" startAt="6"/>
            </a:pPr>
            <a:r>
              <a:rPr lang="en-GB" sz="2000" dirty="0">
                <a:solidFill>
                  <a:srgbClr val="0070C0"/>
                </a:solidFill>
              </a:rPr>
              <a:t>A.O.B.</a:t>
            </a:r>
          </a:p>
          <a:p>
            <a:pPr lvl="1">
              <a:lnSpc>
                <a:spcPct val="120000"/>
              </a:lnSpc>
              <a:spcBef>
                <a:spcPts val="600"/>
              </a:spcBef>
              <a:buClr>
                <a:schemeClr val="tx1"/>
              </a:buClr>
            </a:pPr>
            <a:r>
              <a:rPr lang="en-GB" sz="1800" dirty="0"/>
              <a:t>Hobbs &amp; repeat prescriptions</a:t>
            </a:r>
          </a:p>
          <a:p>
            <a:pPr lvl="1">
              <a:lnSpc>
                <a:spcPct val="120000"/>
              </a:lnSpc>
              <a:spcBef>
                <a:spcPts val="600"/>
              </a:spcBef>
              <a:buClr>
                <a:schemeClr val="tx1"/>
              </a:buClr>
            </a:pPr>
            <a:r>
              <a:rPr lang="en-GB" sz="1800" dirty="0"/>
              <a:t>Newsletter</a:t>
            </a:r>
          </a:p>
          <a:p>
            <a:pPr marL="457200" indent="-457200">
              <a:lnSpc>
                <a:spcPct val="120000"/>
              </a:lnSpc>
              <a:spcBef>
                <a:spcPts val="600"/>
              </a:spcBef>
              <a:buClr>
                <a:schemeClr val="tx1"/>
              </a:buClr>
              <a:buFont typeface="+mj-lt"/>
              <a:buAutoNum type="arabicPeriod" startAt="6"/>
            </a:pPr>
            <a:r>
              <a:rPr lang="en-GB" sz="2000" dirty="0">
                <a:solidFill>
                  <a:srgbClr val="0070C0"/>
                </a:solidFill>
              </a:rPr>
              <a:t>Next meeting </a:t>
            </a:r>
          </a:p>
          <a:p>
            <a:pPr marL="542925" lvl="1" indent="-342900">
              <a:lnSpc>
                <a:spcPct val="100000"/>
              </a:lnSpc>
              <a:spcBef>
                <a:spcPts val="600"/>
              </a:spcBef>
              <a:buClr>
                <a:schemeClr val="tx1"/>
              </a:buClr>
            </a:pPr>
            <a:r>
              <a:rPr lang="en-GB" sz="1800"/>
              <a:t>AGM Tuesday </a:t>
            </a:r>
            <a:r>
              <a:rPr lang="en-GB" sz="1800" dirty="0"/>
              <a:t>17 May 2022</a:t>
            </a:r>
          </a:p>
        </p:txBody>
      </p:sp>
      <p:cxnSp>
        <p:nvCxnSpPr>
          <p:cNvPr id="8" name="Straight Connector 7"/>
          <p:cNvCxnSpPr>
            <a:cxnSpLocks/>
          </p:cNvCxnSpPr>
          <p:nvPr/>
        </p:nvCxnSpPr>
        <p:spPr>
          <a:xfrm>
            <a:off x="4892239" y="1964602"/>
            <a:ext cx="0" cy="412838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8019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EF07A-BDCA-422B-B4CA-999950B3C1AD}"/>
              </a:ext>
            </a:extLst>
          </p:cNvPr>
          <p:cNvSpPr>
            <a:spLocks noGrp="1"/>
          </p:cNvSpPr>
          <p:nvPr>
            <p:ph type="title"/>
          </p:nvPr>
        </p:nvSpPr>
        <p:spPr/>
        <p:txBody>
          <a:bodyPr/>
          <a:lstStyle/>
          <a:p>
            <a:pPr algn="ctr"/>
            <a:r>
              <a:rPr lang="en-GB" dirty="0"/>
              <a:t>Sarah Hill – Social Prescriber</a:t>
            </a:r>
          </a:p>
        </p:txBody>
      </p:sp>
      <p:sp>
        <p:nvSpPr>
          <p:cNvPr id="4" name="Text Placeholder 3">
            <a:extLst>
              <a:ext uri="{FF2B5EF4-FFF2-40B4-BE49-F238E27FC236}">
                <a16:creationId xmlns:a16="http://schemas.microsoft.com/office/drawing/2014/main" xmlns="" id="{2C7E1C24-B778-415D-88A7-5C69ED33D1B2}"/>
              </a:ext>
            </a:extLst>
          </p:cNvPr>
          <p:cNvSpPr>
            <a:spLocks noGrp="1"/>
          </p:cNvSpPr>
          <p:nvPr>
            <p:ph type="body" sz="half" idx="2"/>
          </p:nvPr>
        </p:nvSpPr>
        <p:spPr/>
        <p:txBody>
          <a:bodyPr>
            <a:normAutofit fontScale="92500"/>
          </a:bodyPr>
          <a:lstStyle/>
          <a:p>
            <a:pPr algn="ctr"/>
            <a:r>
              <a:rPr lang="en-GB" sz="1800" b="1" dirty="0">
                <a:solidFill>
                  <a:schemeClr val="tx1"/>
                </a:solidFill>
                <a:latin typeface="Calibri" pitchFamily="34"/>
                <a:cs typeface="Times New Roman" pitchFamily="18"/>
              </a:rPr>
              <a:t>I have worked in health and social care for over eight years, predominantly with older people and people living with dementia</a:t>
            </a:r>
          </a:p>
          <a:p>
            <a:endParaRPr lang="en-GB" dirty="0"/>
          </a:p>
        </p:txBody>
      </p:sp>
      <p:pic>
        <p:nvPicPr>
          <p:cNvPr id="5" name="Picture Placeholder 11" descr="A picture containing person, wall, clothing, indoor&#10;&#10;Description automatically generated">
            <a:extLst>
              <a:ext uri="{FF2B5EF4-FFF2-40B4-BE49-F238E27FC236}">
                <a16:creationId xmlns:a16="http://schemas.microsoft.com/office/drawing/2014/main" xmlns="" id="{C344C690-787E-4207-9862-1D163C46CB6D}"/>
              </a:ext>
            </a:extLst>
          </p:cNvPr>
          <p:cNvPicPr>
            <a:picLocks noGrp="1" noChangeAspect="1"/>
          </p:cNvPicPr>
          <p:nvPr>
            <p:ph type="pic" idx="1"/>
          </p:nvPr>
        </p:nvPicPr>
        <p:blipFill>
          <a:blip r:embed="rId2"/>
          <a:srcRect t="22672" b="22672"/>
          <a:stretch>
            <a:fillRect/>
          </a:stretch>
        </p:blipFill>
        <p:spPr>
          <a:xfrm>
            <a:off x="609600" y="609600"/>
            <a:ext cx="6348413" cy="3844925"/>
          </a:xfrm>
          <a:solidFill>
            <a:srgbClr val="000000"/>
          </a:solidFill>
        </p:spPr>
      </p:pic>
    </p:spTree>
    <p:extLst>
      <p:ext uri="{BB962C8B-B14F-4D97-AF65-F5344CB8AC3E}">
        <p14:creationId xmlns:p14="http://schemas.microsoft.com/office/powerpoint/2010/main" xmlns="" val="1756767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EF07A-BDCA-422B-B4CA-999950B3C1AD}"/>
              </a:ext>
            </a:extLst>
          </p:cNvPr>
          <p:cNvSpPr>
            <a:spLocks noGrp="1"/>
          </p:cNvSpPr>
          <p:nvPr>
            <p:ph type="title"/>
          </p:nvPr>
        </p:nvSpPr>
        <p:spPr/>
        <p:txBody>
          <a:bodyPr/>
          <a:lstStyle/>
          <a:p>
            <a:pPr algn="ctr"/>
            <a:r>
              <a:rPr lang="en-GB" dirty="0"/>
              <a:t>Tamara </a:t>
            </a:r>
            <a:r>
              <a:rPr lang="en-GB" dirty="0" err="1"/>
              <a:t>Beake</a:t>
            </a:r>
            <a:r>
              <a:rPr lang="en-GB" dirty="0"/>
              <a:t> – Social Prescriber</a:t>
            </a:r>
          </a:p>
        </p:txBody>
      </p:sp>
      <p:sp>
        <p:nvSpPr>
          <p:cNvPr id="4" name="Text Placeholder 3">
            <a:extLst>
              <a:ext uri="{FF2B5EF4-FFF2-40B4-BE49-F238E27FC236}">
                <a16:creationId xmlns:a16="http://schemas.microsoft.com/office/drawing/2014/main" xmlns="" id="{2C7E1C24-B778-415D-88A7-5C69ED33D1B2}"/>
              </a:ext>
            </a:extLst>
          </p:cNvPr>
          <p:cNvSpPr>
            <a:spLocks noGrp="1"/>
          </p:cNvSpPr>
          <p:nvPr>
            <p:ph type="body" sz="half" idx="2"/>
          </p:nvPr>
        </p:nvSpPr>
        <p:spPr>
          <a:xfrm>
            <a:off x="609599" y="5517232"/>
            <a:ext cx="6347714" cy="674024"/>
          </a:xfrm>
        </p:spPr>
        <p:txBody>
          <a:bodyPr>
            <a:noAutofit/>
          </a:bodyPr>
          <a:lstStyle/>
          <a:p>
            <a:pPr algn="ctr"/>
            <a:r>
              <a:rPr lang="en-GB" sz="1600" b="1" dirty="0">
                <a:latin typeface="Calibri" panose="020F0502020204030204" pitchFamily="34" charset="0"/>
                <a:cs typeface="Calibri" panose="020F0502020204030204" pitchFamily="34" charset="0"/>
              </a:rPr>
              <a:t>I have recently qualified as a social worker, I have chosen to start my career as a social prescriber to work within the community. </a:t>
            </a:r>
            <a:r>
              <a:rPr lang="en-GB" sz="1600" b="1" dirty="0">
                <a:solidFill>
                  <a:schemeClr val="tx1"/>
                </a:solidFill>
                <a:latin typeface="Calibri" panose="020F0502020204030204" pitchFamily="34" charset="0"/>
                <a:cs typeface="Calibri" panose="020F0502020204030204" pitchFamily="34" charset="0"/>
              </a:rPr>
              <a:t>Suiting my ethos that the more we connect with one another and move our bodies the better we feel.  I believe everyone deserves to feel fabulous</a:t>
            </a:r>
            <a:endParaRPr lang="en-GB" sz="1600" b="1" dirty="0">
              <a:latin typeface="Calibri" panose="020F0502020204030204" pitchFamily="34" charset="0"/>
              <a:cs typeface="Calibri" panose="020F0502020204030204" pitchFamily="34" charset="0"/>
            </a:endParaRPr>
          </a:p>
        </p:txBody>
      </p:sp>
      <p:pic>
        <p:nvPicPr>
          <p:cNvPr id="5" name="Picture 6">
            <a:extLst>
              <a:ext uri="{FF2B5EF4-FFF2-40B4-BE49-F238E27FC236}">
                <a16:creationId xmlns:a16="http://schemas.microsoft.com/office/drawing/2014/main" xmlns="" id="{8B9DE073-302C-428A-B80F-EA3E9683647A}"/>
              </a:ext>
            </a:extLst>
          </p:cNvPr>
          <p:cNvPicPr>
            <a:picLocks noGrp="1" noChangeAspect="1"/>
          </p:cNvPicPr>
          <p:nvPr>
            <p:ph type="pic" idx="1"/>
          </p:nvPr>
        </p:nvPicPr>
        <p:blipFill>
          <a:blip r:embed="rId2"/>
          <a:srcRect t="26208" b="26208"/>
          <a:stretch>
            <a:fillRect/>
          </a:stretch>
        </p:blipFill>
        <p:spPr>
          <a:xfrm>
            <a:off x="609600" y="609600"/>
            <a:ext cx="6348413" cy="3844925"/>
          </a:xfrm>
          <a:prstGeom prst="rect">
            <a:avLst/>
          </a:prstGeom>
          <a:noFill/>
          <a:ln cap="flat">
            <a:noFill/>
          </a:ln>
        </p:spPr>
      </p:pic>
    </p:spTree>
    <p:extLst>
      <p:ext uri="{BB962C8B-B14F-4D97-AF65-F5344CB8AC3E}">
        <p14:creationId xmlns:p14="http://schemas.microsoft.com/office/powerpoint/2010/main" xmlns="" val="3184019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useBgFill="1">
        <p:nvSpPr>
          <p:cNvPr id="10" name="Rectangle 9">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12" name="Straight Connector 11">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08000" y="609600"/>
            <a:ext cx="2882531" cy="5175624"/>
          </a:xfrm>
        </p:spPr>
        <p:txBody>
          <a:bodyPr anchor="ctr">
            <a:normAutofit/>
          </a:bodyPr>
          <a:lstStyle/>
          <a:p>
            <a:r>
              <a:rPr lang="en-GB">
                <a:solidFill>
                  <a:schemeClr val="tx1">
                    <a:lumMod val="85000"/>
                    <a:lumOff val="15000"/>
                  </a:schemeClr>
                </a:solidFill>
              </a:rPr>
              <a:t>Community Link Workers-</a:t>
            </a:r>
            <a:br>
              <a:rPr lang="en-GB">
                <a:solidFill>
                  <a:schemeClr val="tx1">
                    <a:lumMod val="85000"/>
                    <a:lumOff val="15000"/>
                  </a:schemeClr>
                </a:solidFill>
              </a:rPr>
            </a:br>
            <a:r>
              <a:rPr lang="en-GB">
                <a:solidFill>
                  <a:schemeClr val="tx1">
                    <a:lumMod val="85000"/>
                    <a:lumOff val="15000"/>
                  </a:schemeClr>
                </a:solidFill>
              </a:rPr>
              <a:t>Projects being worked on</a:t>
            </a:r>
          </a:p>
        </p:txBody>
      </p:sp>
      <p:sp>
        <p:nvSpPr>
          <p:cNvPr id="26" name="Freeform: Shape 25">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Content Placeholder 2"/>
          <p:cNvSpPr>
            <a:spLocks noGrp="1"/>
          </p:cNvSpPr>
          <p:nvPr>
            <p:ph idx="1"/>
          </p:nvPr>
        </p:nvSpPr>
        <p:spPr>
          <a:xfrm>
            <a:off x="4587063" y="609601"/>
            <a:ext cx="4133472" cy="5175624"/>
          </a:xfrm>
        </p:spPr>
        <p:txBody>
          <a:bodyPr vert="horz" lIns="91440" tIns="45720" rIns="91440" bIns="45720" anchor="ctr">
            <a:normAutofit/>
          </a:bodyPr>
          <a:lstStyle/>
          <a:p>
            <a:r>
              <a:rPr lang="en-GB">
                <a:solidFill>
                  <a:srgbClr val="FFFFFF"/>
                </a:solidFill>
              </a:rPr>
              <a:t>Building relationships with local Voluntary, Community and Social Enterprise groups/organisations and statutory services.</a:t>
            </a:r>
          </a:p>
          <a:p>
            <a:endParaRPr lang="en-GB">
              <a:solidFill>
                <a:srgbClr val="FFFFFF"/>
              </a:solidFill>
            </a:endParaRPr>
          </a:p>
          <a:p>
            <a:r>
              <a:rPr lang="en-GB">
                <a:solidFill>
                  <a:srgbClr val="FFFFFF"/>
                </a:solidFill>
              </a:rPr>
              <a:t>Connecting with PPG groups, Community Boards etc</a:t>
            </a:r>
          </a:p>
          <a:p>
            <a:endParaRPr lang="en-GB">
              <a:solidFill>
                <a:srgbClr val="FFFFFF"/>
              </a:solidFill>
            </a:endParaRPr>
          </a:p>
          <a:p>
            <a:r>
              <a:rPr lang="en-GB">
                <a:solidFill>
                  <a:srgbClr val="FFFFFF"/>
                </a:solidFill>
              </a:rPr>
              <a:t>Engaged with the Population Health Management development programme.</a:t>
            </a:r>
          </a:p>
        </p:txBody>
      </p:sp>
    </p:spTree>
    <p:extLst>
      <p:ext uri="{BB962C8B-B14F-4D97-AF65-F5344CB8AC3E}">
        <p14:creationId xmlns:p14="http://schemas.microsoft.com/office/powerpoint/2010/main" xmlns="" val="317002561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68046-3F51-49B9-BAD3-0D486864B892}"/>
              </a:ext>
            </a:extLst>
          </p:cNvPr>
          <p:cNvSpPr>
            <a:spLocks noGrp="1"/>
          </p:cNvSpPr>
          <p:nvPr>
            <p:ph type="title"/>
          </p:nvPr>
        </p:nvSpPr>
        <p:spPr/>
        <p:txBody>
          <a:bodyPr/>
          <a:lstStyle/>
          <a:p>
            <a:r>
              <a:rPr lang="en-GB" dirty="0"/>
              <a:t>How can patients be connected to social prescribers?</a:t>
            </a:r>
          </a:p>
        </p:txBody>
      </p:sp>
      <p:sp>
        <p:nvSpPr>
          <p:cNvPr id="3" name="Text Placeholder 2">
            <a:extLst>
              <a:ext uri="{FF2B5EF4-FFF2-40B4-BE49-F238E27FC236}">
                <a16:creationId xmlns:a16="http://schemas.microsoft.com/office/drawing/2014/main" xmlns="" id="{22C74F65-EDC1-479E-8143-B89631EBBE4C}"/>
              </a:ext>
            </a:extLst>
          </p:cNvPr>
          <p:cNvSpPr>
            <a:spLocks noGrp="1"/>
          </p:cNvSpPr>
          <p:nvPr>
            <p:ph type="body" sz="quarter" idx="13"/>
          </p:nvPr>
        </p:nvSpPr>
        <p:spPr>
          <a:xfrm>
            <a:off x="1101074" y="3429000"/>
            <a:ext cx="5419804" cy="2245072"/>
          </a:xfrm>
        </p:spPr>
        <p:txBody>
          <a:bodyPr/>
          <a:lstStyle/>
          <a:p>
            <a:endParaRPr lang="en-GB" sz="2400" b="1" dirty="0">
              <a:latin typeface="Calibri" panose="020F0502020204030204" pitchFamily="34" charset="0"/>
              <a:cs typeface="Calibri" panose="020F0502020204030204" pitchFamily="34" charset="0"/>
            </a:endParaRPr>
          </a:p>
          <a:p>
            <a:r>
              <a:rPr lang="en-GB" sz="2400" b="1" dirty="0">
                <a:latin typeface="Calibri" panose="020F0502020204030204" pitchFamily="34" charset="0"/>
                <a:cs typeface="Calibri" panose="020F0502020204030204" pitchFamily="34" charset="0"/>
              </a:rPr>
              <a:t>Self referral via email:</a:t>
            </a:r>
          </a:p>
          <a:p>
            <a:r>
              <a:rPr lang="en-GB" sz="2400" b="1" dirty="0">
                <a:latin typeface="Calibri" panose="020F0502020204030204" pitchFamily="34" charset="0"/>
                <a:cs typeface="Calibri" panose="020F0502020204030204" pitchFamily="34" charset="0"/>
              </a:rPr>
              <a:t>mid-chiltern.socialprescribers@nhs.net</a:t>
            </a:r>
          </a:p>
          <a:p>
            <a:r>
              <a:rPr lang="en-GB" sz="2400" b="1" dirty="0">
                <a:latin typeface="Calibri" panose="020F0502020204030204" pitchFamily="34" charset="0"/>
                <a:cs typeface="Calibri" panose="020F0502020204030204" pitchFamily="34" charset="0"/>
              </a:rPr>
              <a:t>Or via their GP Surgery</a:t>
            </a:r>
          </a:p>
          <a:p>
            <a:endParaRPr lang="en-GB" dirty="0"/>
          </a:p>
        </p:txBody>
      </p:sp>
    </p:spTree>
    <p:extLst>
      <p:ext uri="{BB962C8B-B14F-4D97-AF65-F5344CB8AC3E}">
        <p14:creationId xmlns:p14="http://schemas.microsoft.com/office/powerpoint/2010/main" xmlns="" val="3518577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ADFFC45-3DC9-4433-926F-043E879D9D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11" name="Group 10">
            <a:extLst>
              <a:ext uri="{FF2B5EF4-FFF2-40B4-BE49-F238E27FC236}">
                <a16:creationId xmlns:a16="http://schemas.microsoft.com/office/drawing/2014/main" xmlns="" id="{B5F26A87-0610-435F-AA13-BD658385C9D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00422" y="-8468"/>
            <a:ext cx="3572669" cy="6866467"/>
            <a:chOff x="67175" y="-8467"/>
            <a:chExt cx="4763558" cy="6866467"/>
          </a:xfrm>
        </p:grpSpPr>
        <p:cxnSp>
          <p:nvCxnSpPr>
            <p:cNvPr id="12" name="Straight Connector 11">
              <a:extLst>
                <a:ext uri="{FF2B5EF4-FFF2-40B4-BE49-F238E27FC236}">
                  <a16:creationId xmlns:a16="http://schemas.microsoft.com/office/drawing/2014/main" xmlns="" id="{E6321436-5AAD-4FB6-BB0D-316D4540E8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94B0BD33-3D46-4F43-947A-825DFEF610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xmlns="" id="{92E26C27-E1F5-47DC-9F83-469D196C55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xmlns="" id="{95F944E7-2B4E-4AE2-B4DB-846FF8AE0B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xmlns="" id="{FF14952D-390F-46CC-B302-73DDD9C416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xmlns="" id="{867CDE55-B22A-40D0-882A-9452919EEC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8C409231-C942-4808-B529-DAC32A7DB0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Title 2"/>
          <p:cNvSpPr>
            <a:spLocks noGrp="1"/>
          </p:cNvSpPr>
          <p:nvPr>
            <p:ph type="ctrTitle"/>
          </p:nvPr>
        </p:nvSpPr>
        <p:spPr>
          <a:xfrm>
            <a:off x="508001" y="1282701"/>
            <a:ext cx="3822045" cy="4307148"/>
          </a:xfrm>
        </p:spPr>
        <p:txBody>
          <a:bodyPr anchor="ctr">
            <a:normAutofit/>
          </a:bodyPr>
          <a:lstStyle/>
          <a:p>
            <a:pPr>
              <a:lnSpc>
                <a:spcPct val="90000"/>
              </a:lnSpc>
            </a:pPr>
            <a:r>
              <a:rPr lang="en-GB" sz="3800"/>
              <a:t/>
            </a:r>
            <a:br>
              <a:rPr lang="en-GB" sz="3800"/>
            </a:br>
            <a:r>
              <a:rPr lang="en-GB" sz="3800"/>
              <a:t/>
            </a:r>
            <a:br>
              <a:rPr lang="en-GB" sz="3800"/>
            </a:br>
            <a:r>
              <a:rPr lang="en-GB" sz="3800"/>
              <a:t/>
            </a:r>
            <a:br>
              <a:rPr lang="en-GB" sz="3800"/>
            </a:br>
            <a:r>
              <a:rPr lang="en-GB" sz="3800"/>
              <a:t/>
            </a:r>
            <a:br>
              <a:rPr lang="en-GB" sz="3800"/>
            </a:br>
            <a:r>
              <a:rPr lang="en-GB" sz="3800"/>
              <a:t/>
            </a:r>
            <a:br>
              <a:rPr lang="en-GB" sz="3800"/>
            </a:br>
            <a:r>
              <a:rPr lang="en-GB" sz="3800"/>
              <a:t/>
            </a:r>
            <a:br>
              <a:rPr lang="en-GB" sz="3800"/>
            </a:br>
            <a:r>
              <a:rPr lang="en-GB" sz="3800"/>
              <a:t>Thank you - Any Questions ???? </a:t>
            </a:r>
          </a:p>
        </p:txBody>
      </p:sp>
      <p:sp>
        <p:nvSpPr>
          <p:cNvPr id="20" name="Freeform: Shape 19">
            <a:extLst>
              <a:ext uri="{FF2B5EF4-FFF2-40B4-BE49-F238E27FC236}">
                <a16:creationId xmlns:a16="http://schemas.microsoft.com/office/drawing/2014/main" xmlns="" id="{69370F01-B8C9-4CE4-824C-92B2792E6E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52372" y="-8468"/>
            <a:ext cx="3806198"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 name="Subtitle 3"/>
          <p:cNvSpPr>
            <a:spLocks noGrp="1"/>
          </p:cNvSpPr>
          <p:nvPr>
            <p:ph type="subTitle" idx="1"/>
          </p:nvPr>
        </p:nvSpPr>
        <p:spPr>
          <a:xfrm>
            <a:off x="5865840" y="2510119"/>
            <a:ext cx="2701925" cy="1829292"/>
          </a:xfrm>
        </p:spPr>
        <p:txBody>
          <a:bodyPr vert="horz" lIns="91440" tIns="45720" rIns="91440" bIns="45720" anchor="ctr">
            <a:normAutofit/>
          </a:bodyPr>
          <a:lstStyle/>
          <a:p>
            <a:pPr algn="l"/>
            <a:r>
              <a:rPr lang="en-GB">
                <a:solidFill>
                  <a:srgbClr val="FFFFFF"/>
                </a:solidFill>
              </a:rPr>
              <a:t>-</a:t>
            </a:r>
            <a:endParaRPr lang="en-GB" b="0" cap="none">
              <a:solidFill>
                <a:srgbClr val="FFFFFF"/>
              </a:solidFill>
            </a:endParaRPr>
          </a:p>
        </p:txBody>
      </p:sp>
    </p:spTree>
    <p:extLst>
      <p:ext uri="{BB962C8B-B14F-4D97-AF65-F5344CB8AC3E}">
        <p14:creationId xmlns:p14="http://schemas.microsoft.com/office/powerpoint/2010/main" xmlns="" val="1265202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84461-65B3-4256-815D-115168F97FE5}"/>
              </a:ext>
            </a:extLst>
          </p:cNvPr>
          <p:cNvSpPr>
            <a:spLocks noGrp="1"/>
          </p:cNvSpPr>
          <p:nvPr>
            <p:ph type="title"/>
          </p:nvPr>
        </p:nvSpPr>
        <p:spPr/>
        <p:txBody>
          <a:bodyPr/>
          <a:lstStyle/>
          <a:p>
            <a:r>
              <a:rPr lang="en-GB" dirty="0"/>
              <a:t>Surgery Updates</a:t>
            </a:r>
          </a:p>
        </p:txBody>
      </p:sp>
      <p:sp>
        <p:nvSpPr>
          <p:cNvPr id="3" name="Content Placeholder 2">
            <a:extLst>
              <a:ext uri="{FF2B5EF4-FFF2-40B4-BE49-F238E27FC236}">
                <a16:creationId xmlns:a16="http://schemas.microsoft.com/office/drawing/2014/main" xmlns="" id="{2C4912ED-0A10-4E63-B15F-1111B0065CB0}"/>
              </a:ext>
            </a:extLst>
          </p:cNvPr>
          <p:cNvSpPr>
            <a:spLocks noGrp="1"/>
          </p:cNvSpPr>
          <p:nvPr>
            <p:ph idx="1"/>
          </p:nvPr>
        </p:nvSpPr>
        <p:spPr>
          <a:xfrm>
            <a:off x="510955" y="1817438"/>
            <a:ext cx="7886700" cy="4602069"/>
          </a:xfrm>
        </p:spPr>
        <p:txBody>
          <a:bodyPr>
            <a:normAutofit lnSpcReduction="10000"/>
          </a:bodyPr>
          <a:lstStyle/>
          <a:p>
            <a:pPr marL="0" indent="0">
              <a:spcAft>
                <a:spcPts val="400"/>
              </a:spcAft>
              <a:buClr>
                <a:srgbClr val="0070C0"/>
              </a:buClr>
              <a:buSzPct val="105000"/>
              <a:buNone/>
            </a:pPr>
            <a:r>
              <a:rPr lang="en-US" sz="2400" dirty="0">
                <a:solidFill>
                  <a:srgbClr val="0070C0"/>
                </a:solidFill>
              </a:rPr>
              <a:t>News</a:t>
            </a:r>
          </a:p>
          <a:p>
            <a:pPr>
              <a:spcAft>
                <a:spcPts val="400"/>
              </a:spcAft>
              <a:buClr>
                <a:srgbClr val="0070C0"/>
              </a:buClr>
              <a:buSzPct val="105000"/>
            </a:pPr>
            <a:r>
              <a:rPr lang="en-US" sz="2400" dirty="0"/>
              <a:t>New Practice Manager should be starting 1</a:t>
            </a:r>
            <a:r>
              <a:rPr lang="en-US" sz="2400" baseline="30000" dirty="0"/>
              <a:t>st</a:t>
            </a:r>
            <a:r>
              <a:rPr lang="en-US" sz="2400" dirty="0"/>
              <a:t> April</a:t>
            </a:r>
          </a:p>
          <a:p>
            <a:pPr>
              <a:spcAft>
                <a:spcPts val="400"/>
              </a:spcAft>
              <a:buClr>
                <a:srgbClr val="0070C0"/>
              </a:buClr>
              <a:buSzPct val="105000"/>
            </a:pPr>
            <a:r>
              <a:rPr lang="en-US" sz="2400" dirty="0"/>
              <a:t>Other changes in roles for staff in progress</a:t>
            </a:r>
          </a:p>
          <a:p>
            <a:pPr>
              <a:spcAft>
                <a:spcPts val="400"/>
              </a:spcAft>
              <a:buClr>
                <a:srgbClr val="0070C0"/>
              </a:buClr>
              <a:buSzPct val="105000"/>
            </a:pPr>
            <a:r>
              <a:rPr lang="en-US" sz="2400" dirty="0"/>
              <a:t>Clinics being set up for vaccinating vulnerable 5-11 year </a:t>
            </a:r>
            <a:r>
              <a:rPr lang="en-US" sz="2400" dirty="0" err="1"/>
              <a:t>olds</a:t>
            </a:r>
            <a:r>
              <a:rPr lang="en-US" sz="2400" dirty="0"/>
              <a:t> and those with immunosuppressed family</a:t>
            </a:r>
          </a:p>
          <a:p>
            <a:pPr>
              <a:spcAft>
                <a:spcPts val="400"/>
              </a:spcAft>
              <a:buClr>
                <a:srgbClr val="0070C0"/>
              </a:buClr>
              <a:buSzPct val="105000"/>
            </a:pPr>
            <a:r>
              <a:rPr lang="en-US" sz="2400" dirty="0"/>
              <a:t>Blood test clinics are no longer run at RMS</a:t>
            </a:r>
          </a:p>
          <a:p>
            <a:pPr marL="0" indent="0">
              <a:spcAft>
                <a:spcPts val="400"/>
              </a:spcAft>
              <a:buClr>
                <a:srgbClr val="0070C0"/>
              </a:buClr>
              <a:buSzPct val="105000"/>
              <a:buNone/>
            </a:pPr>
            <a:r>
              <a:rPr lang="en-US" sz="2400" dirty="0">
                <a:solidFill>
                  <a:srgbClr val="0070C0"/>
                </a:solidFill>
              </a:rPr>
              <a:t>Requests from PPG to surgery</a:t>
            </a:r>
          </a:p>
          <a:p>
            <a:pPr>
              <a:spcAft>
                <a:spcPts val="400"/>
              </a:spcAft>
              <a:buClr>
                <a:srgbClr val="0070C0"/>
              </a:buClr>
              <a:buSzPct val="105000"/>
            </a:pPr>
            <a:r>
              <a:rPr lang="en-US" sz="2400" dirty="0"/>
              <a:t>Organisation chart showing roles</a:t>
            </a:r>
          </a:p>
          <a:p>
            <a:pPr>
              <a:spcAft>
                <a:spcPts val="400"/>
              </a:spcAft>
              <a:buClr>
                <a:srgbClr val="0070C0"/>
              </a:buClr>
              <a:buSzPct val="105000"/>
            </a:pPr>
            <a:r>
              <a:rPr lang="en-US" sz="2400" dirty="0"/>
              <a:t>Review of recorded message on telephone (too long)</a:t>
            </a:r>
          </a:p>
          <a:p>
            <a:pPr>
              <a:spcAft>
                <a:spcPts val="400"/>
              </a:spcAft>
              <a:buClr>
                <a:srgbClr val="0070C0"/>
              </a:buClr>
              <a:buSzPct val="105000"/>
            </a:pPr>
            <a:r>
              <a:rPr lang="en-US" sz="2400" dirty="0"/>
              <a:t>PPG to be listed on Home page of website</a:t>
            </a:r>
          </a:p>
          <a:p>
            <a:pPr>
              <a:spcAft>
                <a:spcPts val="400"/>
              </a:spcAft>
              <a:buClr>
                <a:srgbClr val="0070C0"/>
              </a:buClr>
              <a:buSzPct val="105000"/>
            </a:pPr>
            <a:endParaRPr lang="en-GB" sz="2000" dirty="0"/>
          </a:p>
          <a:p>
            <a:pPr marL="0" indent="0">
              <a:buClr>
                <a:srgbClr val="0070C0"/>
              </a:buClr>
              <a:buSzPct val="106000"/>
              <a:buNone/>
            </a:pPr>
            <a:endParaRPr lang="en-GB" sz="2400" dirty="0"/>
          </a:p>
        </p:txBody>
      </p:sp>
    </p:spTree>
    <p:extLst>
      <p:ext uri="{BB962C8B-B14F-4D97-AF65-F5344CB8AC3E}">
        <p14:creationId xmlns:p14="http://schemas.microsoft.com/office/powerpoint/2010/main" xmlns="" val="3097985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84461-65B3-4256-815D-115168F97FE5}"/>
              </a:ext>
            </a:extLst>
          </p:cNvPr>
          <p:cNvSpPr>
            <a:spLocks noGrp="1"/>
          </p:cNvSpPr>
          <p:nvPr>
            <p:ph type="title"/>
          </p:nvPr>
        </p:nvSpPr>
        <p:spPr/>
        <p:txBody>
          <a:bodyPr/>
          <a:lstStyle/>
          <a:p>
            <a:r>
              <a:rPr lang="en-GB" dirty="0"/>
              <a:t>Member Experiences</a:t>
            </a:r>
          </a:p>
        </p:txBody>
      </p:sp>
      <p:sp>
        <p:nvSpPr>
          <p:cNvPr id="3" name="Content Placeholder 2">
            <a:extLst>
              <a:ext uri="{FF2B5EF4-FFF2-40B4-BE49-F238E27FC236}">
                <a16:creationId xmlns:a16="http://schemas.microsoft.com/office/drawing/2014/main" xmlns="" id="{2C4912ED-0A10-4E63-B15F-1111B0065CB0}"/>
              </a:ext>
            </a:extLst>
          </p:cNvPr>
          <p:cNvSpPr>
            <a:spLocks noGrp="1"/>
          </p:cNvSpPr>
          <p:nvPr>
            <p:ph idx="1"/>
          </p:nvPr>
        </p:nvSpPr>
        <p:spPr>
          <a:xfrm>
            <a:off x="501901" y="2152416"/>
            <a:ext cx="7886700" cy="4602069"/>
          </a:xfrm>
        </p:spPr>
        <p:txBody>
          <a:bodyPr>
            <a:normAutofit/>
          </a:bodyPr>
          <a:lstStyle/>
          <a:p>
            <a:pPr>
              <a:spcAft>
                <a:spcPts val="400"/>
              </a:spcAft>
              <a:buClr>
                <a:srgbClr val="0070C0"/>
              </a:buClr>
              <a:buSzPct val="105000"/>
            </a:pPr>
            <a:r>
              <a:rPr lang="en-US" sz="2400" dirty="0"/>
              <a:t>Appointments at Rectory Meadow surgery</a:t>
            </a:r>
          </a:p>
          <a:p>
            <a:pPr>
              <a:spcAft>
                <a:spcPts val="400"/>
              </a:spcAft>
              <a:buClr>
                <a:srgbClr val="0070C0"/>
              </a:buClr>
              <a:buSzPct val="105000"/>
            </a:pPr>
            <a:r>
              <a:rPr lang="en-US" sz="2400" dirty="0"/>
              <a:t>Telephone/video consultations</a:t>
            </a:r>
          </a:p>
          <a:p>
            <a:pPr>
              <a:spcAft>
                <a:spcPts val="400"/>
              </a:spcAft>
              <a:buClr>
                <a:srgbClr val="0070C0"/>
              </a:buClr>
              <a:buSzPct val="105000"/>
            </a:pPr>
            <a:r>
              <a:rPr lang="en-US" sz="2400" dirty="0"/>
              <a:t>Covid Booster and Flu Vaccination appointments </a:t>
            </a:r>
          </a:p>
          <a:p>
            <a:pPr marL="0" indent="0">
              <a:spcAft>
                <a:spcPts val="400"/>
              </a:spcAft>
              <a:buClr>
                <a:srgbClr val="0070C0"/>
              </a:buClr>
              <a:buSzPct val="105000"/>
              <a:buNone/>
            </a:pPr>
            <a:endParaRPr lang="en-GB" sz="2000" dirty="0"/>
          </a:p>
          <a:p>
            <a:pPr marL="0" indent="0">
              <a:buClr>
                <a:srgbClr val="0070C0"/>
              </a:buClr>
              <a:buSzPct val="106000"/>
              <a:buNone/>
            </a:pPr>
            <a:endParaRPr lang="en-GB" sz="2400" dirty="0"/>
          </a:p>
        </p:txBody>
      </p:sp>
    </p:spTree>
    <p:extLst>
      <p:ext uri="{BB962C8B-B14F-4D97-AF65-F5344CB8AC3E}">
        <p14:creationId xmlns:p14="http://schemas.microsoft.com/office/powerpoint/2010/main" xmlns="" val="4231509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6267012" y="321565"/>
            <a:ext cx="2515477" cy="1493564"/>
          </a:xfrm>
          <a:prstGeom prst="rect">
            <a:avLst/>
          </a:prstGeom>
        </p:spPr>
      </p:pic>
      <p:sp>
        <p:nvSpPr>
          <p:cNvPr id="3" name="Title 2"/>
          <p:cNvSpPr>
            <a:spLocks noGrp="1"/>
          </p:cNvSpPr>
          <p:nvPr>
            <p:ph type="title"/>
          </p:nvPr>
        </p:nvSpPr>
        <p:spPr/>
        <p:txBody>
          <a:bodyPr>
            <a:normAutofit/>
          </a:bodyPr>
          <a:lstStyle/>
          <a:p>
            <a:r>
              <a:rPr lang="en-GB" sz="2400" dirty="0"/>
              <a:t>Rectory Meadow Patients Group</a:t>
            </a:r>
            <a:br>
              <a:rPr lang="en-GB" sz="2400" dirty="0"/>
            </a:br>
            <a:r>
              <a:rPr lang="en-GB" sz="2400" dirty="0"/>
              <a:t>General Meeting Agenda </a:t>
            </a:r>
            <a:br>
              <a:rPr lang="en-GB" sz="2400" dirty="0"/>
            </a:br>
            <a:r>
              <a:rPr lang="en-GB" sz="2400" dirty="0"/>
              <a:t>15 February 2022</a:t>
            </a:r>
          </a:p>
        </p:txBody>
      </p:sp>
      <p:sp>
        <p:nvSpPr>
          <p:cNvPr id="4" name="Content Placeholder 3"/>
          <p:cNvSpPr>
            <a:spLocks noGrp="1"/>
          </p:cNvSpPr>
          <p:nvPr>
            <p:ph sz="half" idx="1"/>
          </p:nvPr>
        </p:nvSpPr>
        <p:spPr>
          <a:xfrm>
            <a:off x="570377" y="2065549"/>
            <a:ext cx="4239748" cy="4351338"/>
          </a:xfrm>
        </p:spPr>
        <p:txBody>
          <a:bodyPr>
            <a:normAutofit/>
          </a:bodyPr>
          <a:lstStyle/>
          <a:p>
            <a:pPr marL="457200" indent="-457200">
              <a:lnSpc>
                <a:spcPct val="120000"/>
              </a:lnSpc>
              <a:spcBef>
                <a:spcPts val="450"/>
              </a:spcBef>
              <a:spcAft>
                <a:spcPts val="450"/>
              </a:spcAft>
              <a:buClr>
                <a:schemeClr val="tx1"/>
              </a:buClr>
              <a:buFont typeface="+mj-lt"/>
              <a:buAutoNum type="arabicPeriod"/>
            </a:pPr>
            <a:r>
              <a:rPr lang="en-GB" sz="2000" dirty="0">
                <a:solidFill>
                  <a:srgbClr val="0070C0"/>
                </a:solidFill>
              </a:rPr>
              <a:t>Apologies for Absence </a:t>
            </a:r>
          </a:p>
          <a:p>
            <a:pPr marL="457200" indent="-457200">
              <a:lnSpc>
                <a:spcPct val="120000"/>
              </a:lnSpc>
              <a:spcAft>
                <a:spcPts val="450"/>
              </a:spcAft>
              <a:buClr>
                <a:schemeClr val="tx1"/>
              </a:buClr>
              <a:buFont typeface="+mj-lt"/>
              <a:buAutoNum type="arabicPeriod"/>
            </a:pPr>
            <a:r>
              <a:rPr lang="en-GB" sz="2000" dirty="0">
                <a:solidFill>
                  <a:srgbClr val="0070C0"/>
                </a:solidFill>
              </a:rPr>
              <a:t>Approval of November 2021 minutes                                                     </a:t>
            </a:r>
          </a:p>
          <a:p>
            <a:pPr marL="457200" indent="-457200">
              <a:lnSpc>
                <a:spcPct val="120000"/>
              </a:lnSpc>
              <a:spcAft>
                <a:spcPts val="450"/>
              </a:spcAft>
              <a:buClr>
                <a:schemeClr val="tx1"/>
              </a:buClr>
              <a:buFont typeface="+mj-lt"/>
              <a:buAutoNum type="arabicPeriod"/>
            </a:pPr>
            <a:r>
              <a:rPr lang="en-GB" sz="2000" dirty="0">
                <a:solidFill>
                  <a:srgbClr val="0070C0"/>
                </a:solidFill>
              </a:rPr>
              <a:t>Primary Care Network</a:t>
            </a:r>
          </a:p>
          <a:p>
            <a:pPr marL="542925" lvl="1" indent="-342900">
              <a:lnSpc>
                <a:spcPct val="100000"/>
              </a:lnSpc>
              <a:spcBef>
                <a:spcPts val="600"/>
              </a:spcBef>
              <a:spcAft>
                <a:spcPts val="450"/>
              </a:spcAft>
              <a:buClr>
                <a:schemeClr val="tx1"/>
              </a:buClr>
            </a:pPr>
            <a:r>
              <a:rPr lang="en-GB" sz="1800" dirty="0"/>
              <a:t>Bobby </a:t>
            </a:r>
            <a:r>
              <a:rPr lang="en-GB" sz="1800" dirty="0" err="1"/>
              <a:t>Pozzoni-Child</a:t>
            </a:r>
            <a:endParaRPr lang="en-GB" sz="1800" dirty="0"/>
          </a:p>
          <a:p>
            <a:pPr marL="542925" lvl="1" indent="-342900">
              <a:lnSpc>
                <a:spcPct val="100000"/>
              </a:lnSpc>
              <a:spcBef>
                <a:spcPts val="600"/>
              </a:spcBef>
              <a:spcAft>
                <a:spcPts val="450"/>
              </a:spcAft>
              <a:buClr>
                <a:schemeClr val="tx1"/>
              </a:buClr>
            </a:pPr>
            <a:r>
              <a:rPr lang="en-GB" sz="1800" dirty="0"/>
              <a:t>Julie Dennis</a:t>
            </a:r>
          </a:p>
          <a:p>
            <a:pPr marL="457200" indent="-457200">
              <a:lnSpc>
                <a:spcPct val="120000"/>
              </a:lnSpc>
              <a:spcAft>
                <a:spcPts val="450"/>
              </a:spcAft>
              <a:buClr>
                <a:schemeClr val="tx1"/>
              </a:buClr>
              <a:buFont typeface="+mj-lt"/>
              <a:buAutoNum type="arabicPeriod"/>
            </a:pPr>
            <a:r>
              <a:rPr lang="en-GB" sz="2100" dirty="0">
                <a:solidFill>
                  <a:srgbClr val="0070C0"/>
                </a:solidFill>
              </a:rPr>
              <a:t>Surgery Updates</a:t>
            </a:r>
          </a:p>
          <a:p>
            <a:pPr marL="457200" indent="-457200">
              <a:lnSpc>
                <a:spcPct val="120000"/>
              </a:lnSpc>
              <a:spcAft>
                <a:spcPts val="450"/>
              </a:spcAft>
              <a:buClr>
                <a:schemeClr val="tx1"/>
              </a:buClr>
              <a:buFont typeface="+mj-lt"/>
              <a:buAutoNum type="arabicPeriod"/>
            </a:pPr>
            <a:r>
              <a:rPr lang="en-GB" sz="2000" dirty="0">
                <a:solidFill>
                  <a:srgbClr val="0070C0"/>
                </a:solidFill>
              </a:rPr>
              <a:t>Member Experiences</a:t>
            </a:r>
            <a:r>
              <a:rPr lang="en-GB" sz="2000" dirty="0">
                <a:solidFill>
                  <a:srgbClr val="C00000"/>
                </a:solidFill>
              </a:rPr>
              <a:t>	</a:t>
            </a:r>
          </a:p>
          <a:p>
            <a:pPr marL="200025" lvl="1" indent="0">
              <a:lnSpc>
                <a:spcPct val="100000"/>
              </a:lnSpc>
              <a:buNone/>
            </a:pPr>
            <a:endParaRPr lang="en-GB" sz="1900" dirty="0"/>
          </a:p>
        </p:txBody>
      </p:sp>
      <p:sp>
        <p:nvSpPr>
          <p:cNvPr id="6" name="Content Placeholder 5"/>
          <p:cNvSpPr>
            <a:spLocks noGrp="1"/>
          </p:cNvSpPr>
          <p:nvPr>
            <p:ph sz="half" idx="2"/>
          </p:nvPr>
        </p:nvSpPr>
        <p:spPr>
          <a:xfrm>
            <a:off x="4966449" y="2065549"/>
            <a:ext cx="3960265" cy="4351338"/>
          </a:xfrm>
        </p:spPr>
        <p:txBody>
          <a:bodyPr>
            <a:normAutofit/>
          </a:bodyPr>
          <a:lstStyle/>
          <a:p>
            <a:pPr marL="457200" indent="-457200">
              <a:lnSpc>
                <a:spcPct val="120000"/>
              </a:lnSpc>
              <a:spcBef>
                <a:spcPts val="600"/>
              </a:spcBef>
              <a:buClr>
                <a:schemeClr val="tx1"/>
              </a:buClr>
              <a:buFont typeface="+mj-lt"/>
              <a:buAutoNum type="arabicPeriod" startAt="6"/>
            </a:pPr>
            <a:r>
              <a:rPr lang="en-GB" sz="2000" dirty="0">
                <a:solidFill>
                  <a:srgbClr val="0070C0"/>
                </a:solidFill>
              </a:rPr>
              <a:t>Health Awareness Events</a:t>
            </a:r>
          </a:p>
          <a:p>
            <a:pPr marL="542925" lvl="1" indent="-342900">
              <a:lnSpc>
                <a:spcPct val="100000"/>
              </a:lnSpc>
              <a:spcBef>
                <a:spcPts val="600"/>
              </a:spcBef>
              <a:buClr>
                <a:schemeClr val="tx1"/>
              </a:buClr>
            </a:pPr>
            <a:r>
              <a:rPr lang="en-GB" sz="1800" dirty="0"/>
              <a:t>Spring 2022 - “How Digital Technology will change our management of health care”</a:t>
            </a:r>
          </a:p>
          <a:p>
            <a:pPr marL="457200" indent="-457200">
              <a:lnSpc>
                <a:spcPct val="120000"/>
              </a:lnSpc>
              <a:spcBef>
                <a:spcPts val="600"/>
              </a:spcBef>
              <a:buClr>
                <a:schemeClr val="tx1"/>
              </a:buClr>
              <a:buFont typeface="+mj-lt"/>
              <a:buAutoNum type="arabicPeriod" startAt="6"/>
            </a:pPr>
            <a:r>
              <a:rPr lang="en-GB" sz="2000" dirty="0">
                <a:solidFill>
                  <a:srgbClr val="0070C0"/>
                </a:solidFill>
              </a:rPr>
              <a:t>A.O.B.</a:t>
            </a:r>
          </a:p>
          <a:p>
            <a:pPr lvl="1">
              <a:lnSpc>
                <a:spcPct val="120000"/>
              </a:lnSpc>
              <a:spcBef>
                <a:spcPts val="600"/>
              </a:spcBef>
              <a:buClr>
                <a:schemeClr val="tx1"/>
              </a:buClr>
            </a:pPr>
            <a:r>
              <a:rPr lang="en-GB" sz="1800" dirty="0"/>
              <a:t>Hobbs &amp; repeat prescriptions</a:t>
            </a:r>
          </a:p>
          <a:p>
            <a:pPr lvl="1">
              <a:lnSpc>
                <a:spcPct val="120000"/>
              </a:lnSpc>
              <a:spcBef>
                <a:spcPts val="600"/>
              </a:spcBef>
              <a:buClr>
                <a:schemeClr val="tx1"/>
              </a:buClr>
            </a:pPr>
            <a:r>
              <a:rPr lang="en-GB" sz="1800" dirty="0"/>
              <a:t>Newsletter</a:t>
            </a:r>
          </a:p>
          <a:p>
            <a:pPr marL="457200" indent="-457200">
              <a:lnSpc>
                <a:spcPct val="120000"/>
              </a:lnSpc>
              <a:spcBef>
                <a:spcPts val="600"/>
              </a:spcBef>
              <a:buClr>
                <a:schemeClr val="tx1"/>
              </a:buClr>
              <a:buFont typeface="+mj-lt"/>
              <a:buAutoNum type="arabicPeriod" startAt="6"/>
            </a:pPr>
            <a:r>
              <a:rPr lang="en-GB" sz="2000" dirty="0">
                <a:solidFill>
                  <a:srgbClr val="0070C0"/>
                </a:solidFill>
              </a:rPr>
              <a:t>Next meeting </a:t>
            </a:r>
          </a:p>
          <a:p>
            <a:pPr marL="542925" lvl="1" indent="-342900">
              <a:lnSpc>
                <a:spcPct val="100000"/>
              </a:lnSpc>
              <a:spcBef>
                <a:spcPts val="600"/>
              </a:spcBef>
              <a:buClr>
                <a:schemeClr val="tx1"/>
              </a:buClr>
            </a:pPr>
            <a:r>
              <a:rPr lang="en-GB" sz="1800" dirty="0"/>
              <a:t>AGM Tuesday 17 May 2022</a:t>
            </a:r>
          </a:p>
        </p:txBody>
      </p:sp>
      <p:cxnSp>
        <p:nvCxnSpPr>
          <p:cNvPr id="8" name="Straight Connector 7"/>
          <p:cNvCxnSpPr>
            <a:cxnSpLocks/>
          </p:cNvCxnSpPr>
          <p:nvPr/>
        </p:nvCxnSpPr>
        <p:spPr>
          <a:xfrm>
            <a:off x="4892239" y="1964602"/>
            <a:ext cx="0" cy="412838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9517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6A9123-DC7A-429B-BA1D-06BFC58B6F6C}"/>
              </a:ext>
            </a:extLst>
          </p:cNvPr>
          <p:cNvSpPr>
            <a:spLocks noGrp="1"/>
          </p:cNvSpPr>
          <p:nvPr>
            <p:ph type="ctrTitle"/>
          </p:nvPr>
        </p:nvSpPr>
        <p:spPr>
          <a:xfrm>
            <a:off x="635794" y="2660650"/>
            <a:ext cx="6886575" cy="1234727"/>
          </a:xfrm>
        </p:spPr>
        <p:txBody>
          <a:bodyPr/>
          <a:lstStyle/>
          <a:p>
            <a:r>
              <a:rPr lang="en-GB" dirty="0"/>
              <a:t>Rectory Meadow Surgery PPG</a:t>
            </a:r>
          </a:p>
        </p:txBody>
      </p:sp>
      <p:sp>
        <p:nvSpPr>
          <p:cNvPr id="3" name="Subtitle 2">
            <a:extLst>
              <a:ext uri="{FF2B5EF4-FFF2-40B4-BE49-F238E27FC236}">
                <a16:creationId xmlns:a16="http://schemas.microsoft.com/office/drawing/2014/main" xmlns="" id="{B0AEC6D2-12B1-450A-A756-F2D89ED7244B}"/>
              </a:ext>
            </a:extLst>
          </p:cNvPr>
          <p:cNvSpPr>
            <a:spLocks noGrp="1"/>
          </p:cNvSpPr>
          <p:nvPr>
            <p:ph type="subTitle" idx="1"/>
          </p:nvPr>
        </p:nvSpPr>
        <p:spPr/>
        <p:txBody>
          <a:bodyPr/>
          <a:lstStyle/>
          <a:p>
            <a:r>
              <a:rPr lang="en-GB" dirty="0"/>
              <a:t>15</a:t>
            </a:r>
            <a:r>
              <a:rPr lang="en-GB" baseline="30000" dirty="0"/>
              <a:t>th</a:t>
            </a:r>
            <a:r>
              <a:rPr lang="en-GB" dirty="0"/>
              <a:t> February 2022</a:t>
            </a:r>
          </a:p>
        </p:txBody>
      </p:sp>
    </p:spTree>
    <p:extLst>
      <p:ext uri="{BB962C8B-B14F-4D97-AF65-F5344CB8AC3E}">
        <p14:creationId xmlns:p14="http://schemas.microsoft.com/office/powerpoint/2010/main" xmlns="" val="173407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4DC6F9-2909-4D47-B71D-EE192126BD7F}"/>
              </a:ext>
            </a:extLst>
          </p:cNvPr>
          <p:cNvSpPr>
            <a:spLocks noGrp="1"/>
          </p:cNvSpPr>
          <p:nvPr>
            <p:ph type="title"/>
          </p:nvPr>
        </p:nvSpPr>
        <p:spPr/>
        <p:txBody>
          <a:bodyPr/>
          <a:lstStyle/>
          <a:p>
            <a:r>
              <a:rPr lang="en-GB" dirty="0"/>
              <a:t>Covid Vaccinations – Phase 3</a:t>
            </a:r>
          </a:p>
        </p:txBody>
      </p:sp>
      <p:sp>
        <p:nvSpPr>
          <p:cNvPr id="3" name="Content Placeholder 2">
            <a:extLst>
              <a:ext uri="{FF2B5EF4-FFF2-40B4-BE49-F238E27FC236}">
                <a16:creationId xmlns:a16="http://schemas.microsoft.com/office/drawing/2014/main" xmlns="" id="{B768A766-FFCE-4EBB-90D4-141E0BE8B641}"/>
              </a:ext>
            </a:extLst>
          </p:cNvPr>
          <p:cNvSpPr>
            <a:spLocks noGrp="1"/>
          </p:cNvSpPr>
          <p:nvPr>
            <p:ph idx="1"/>
          </p:nvPr>
        </p:nvSpPr>
        <p:spPr>
          <a:xfrm>
            <a:off x="628650" y="1929289"/>
            <a:ext cx="7886700" cy="3263504"/>
          </a:xfrm>
        </p:spPr>
        <p:txBody>
          <a:bodyPr/>
          <a:lstStyle/>
          <a:p>
            <a:pPr marL="0" indent="0">
              <a:buNone/>
            </a:pPr>
            <a:r>
              <a:rPr lang="en-GB" dirty="0"/>
              <a:t>Rectory Meadow Surgery vaccinated 3,304 of their patients</a:t>
            </a:r>
          </a:p>
          <a:p>
            <a:pPr marL="0" indent="0">
              <a:buNone/>
            </a:pPr>
            <a:r>
              <a:rPr lang="en-GB" dirty="0"/>
              <a:t>The Mid Chilterns PCN Vaccinated nearly 9,500 patients since December. </a:t>
            </a:r>
          </a:p>
        </p:txBody>
      </p:sp>
      <p:pic>
        <p:nvPicPr>
          <p:cNvPr id="4" name="Picture 3">
            <a:extLst>
              <a:ext uri="{FF2B5EF4-FFF2-40B4-BE49-F238E27FC236}">
                <a16:creationId xmlns:a16="http://schemas.microsoft.com/office/drawing/2014/main" xmlns="" id="{AE5874C0-08E5-4207-8230-3AEBA327AF98}"/>
              </a:ext>
            </a:extLst>
          </p:cNvPr>
          <p:cNvPicPr>
            <a:picLocks noChangeAspect="1"/>
          </p:cNvPicPr>
          <p:nvPr/>
        </p:nvPicPr>
        <p:blipFill rotWithShape="1">
          <a:blip r:embed="rId2"/>
          <a:srcRect l="8710" t="7812" b="1746"/>
          <a:stretch/>
        </p:blipFill>
        <p:spPr>
          <a:xfrm>
            <a:off x="730806" y="2536389"/>
            <a:ext cx="7682389" cy="2577941"/>
          </a:xfrm>
          <a:prstGeom prst="rect">
            <a:avLst/>
          </a:prstGeom>
        </p:spPr>
      </p:pic>
      <p:sp>
        <p:nvSpPr>
          <p:cNvPr id="5" name="Callout: Up Arrow 4">
            <a:extLst>
              <a:ext uri="{FF2B5EF4-FFF2-40B4-BE49-F238E27FC236}">
                <a16:creationId xmlns:a16="http://schemas.microsoft.com/office/drawing/2014/main" xmlns="" id="{9D2AF5A3-DF38-49C4-BE9B-D00FCE4448D8}"/>
              </a:ext>
            </a:extLst>
          </p:cNvPr>
          <p:cNvSpPr/>
          <p:nvPr/>
        </p:nvSpPr>
        <p:spPr>
          <a:xfrm>
            <a:off x="6436519" y="4928712"/>
            <a:ext cx="2707481" cy="1007864"/>
          </a:xfrm>
          <a:prstGeom prst="up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342900"/>
            <a:r>
              <a:rPr lang="en-GB" sz="1350" dirty="0">
                <a:solidFill>
                  <a:prstClr val="black"/>
                </a:solidFill>
                <a:latin typeface="Trebuchet MS" panose="020B0603020202020204"/>
              </a:rPr>
              <a:t>5-11 year olds with Underlaying Health Conditions &amp; Household contacts of Immunosuppressed</a:t>
            </a:r>
          </a:p>
        </p:txBody>
      </p:sp>
    </p:spTree>
    <p:extLst>
      <p:ext uri="{BB962C8B-B14F-4D97-AF65-F5344CB8AC3E}">
        <p14:creationId xmlns:p14="http://schemas.microsoft.com/office/powerpoint/2010/main" xmlns="" val="2922189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4B6C2DBF-8EB7-4383-8BA3-AB1B10A389EA}"/>
              </a:ext>
            </a:extLst>
          </p:cNvPr>
          <p:cNvPicPr>
            <a:picLocks noGrp="1" noChangeAspect="1"/>
          </p:cNvPicPr>
          <p:nvPr>
            <p:ph idx="1"/>
          </p:nvPr>
        </p:nvPicPr>
        <p:blipFill>
          <a:blip r:embed="rId2"/>
          <a:stretch>
            <a:fillRect/>
          </a:stretch>
        </p:blipFill>
        <p:spPr>
          <a:xfrm>
            <a:off x="116581" y="1023224"/>
            <a:ext cx="8982847" cy="5052853"/>
          </a:xfrm>
          <a:prstGeom prst="rect">
            <a:avLst/>
          </a:prstGeom>
        </p:spPr>
      </p:pic>
    </p:spTree>
    <p:extLst>
      <p:ext uri="{BB962C8B-B14F-4D97-AF65-F5344CB8AC3E}">
        <p14:creationId xmlns:p14="http://schemas.microsoft.com/office/powerpoint/2010/main" xmlns="" val="2072843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73B5C9-AE70-4F58-8070-F5F8F1419258}"/>
              </a:ext>
            </a:extLst>
          </p:cNvPr>
          <p:cNvSpPr>
            <a:spLocks noGrp="1"/>
          </p:cNvSpPr>
          <p:nvPr>
            <p:ph type="title"/>
          </p:nvPr>
        </p:nvSpPr>
        <p:spPr/>
        <p:txBody>
          <a:bodyPr/>
          <a:lstStyle/>
          <a:p>
            <a:r>
              <a:rPr lang="en-GB" dirty="0"/>
              <a:t>Pharmacy Team - DOAC QIS – 21/22</a:t>
            </a:r>
          </a:p>
        </p:txBody>
      </p:sp>
      <p:sp>
        <p:nvSpPr>
          <p:cNvPr id="3" name="Content Placeholder 2">
            <a:extLst>
              <a:ext uri="{FF2B5EF4-FFF2-40B4-BE49-F238E27FC236}">
                <a16:creationId xmlns:a16="http://schemas.microsoft.com/office/drawing/2014/main" xmlns="" id="{CF42CC85-4D0D-4258-AEBB-2974C167CC73}"/>
              </a:ext>
            </a:extLst>
          </p:cNvPr>
          <p:cNvSpPr>
            <a:spLocks noGrp="1"/>
          </p:cNvSpPr>
          <p:nvPr>
            <p:ph idx="1"/>
          </p:nvPr>
        </p:nvSpPr>
        <p:spPr>
          <a:xfrm>
            <a:off x="579437" y="2150270"/>
            <a:ext cx="7614444" cy="3545184"/>
          </a:xfrm>
        </p:spPr>
        <p:txBody>
          <a:bodyPr/>
          <a:lstStyle/>
          <a:p>
            <a:r>
              <a:rPr lang="en-GB" dirty="0"/>
              <a:t>DOACs now being initiated in Primary Care. Training provided in the PCN.</a:t>
            </a:r>
          </a:p>
          <a:p>
            <a:r>
              <a:rPr lang="en-GB" dirty="0"/>
              <a:t>Audited all DOAC doses to ensure up to date weight and CRCL</a:t>
            </a:r>
          </a:p>
          <a:p>
            <a:r>
              <a:rPr lang="en-GB" dirty="0"/>
              <a:t>Reviewed patients doses, conditions etc and set patients up with date reviews due and scheduled using scheduled </a:t>
            </a:r>
            <a:r>
              <a:rPr lang="en-GB" dirty="0" err="1"/>
              <a:t>Accurx</a:t>
            </a:r>
            <a:r>
              <a:rPr lang="en-GB" dirty="0"/>
              <a:t> Florey. </a:t>
            </a:r>
          </a:p>
          <a:p>
            <a:pPr marL="0" indent="0">
              <a:buNone/>
            </a:pPr>
            <a:endParaRPr lang="en-GB" dirty="0"/>
          </a:p>
          <a:p>
            <a:pPr marL="0" indent="0">
              <a:buNone/>
            </a:pPr>
            <a:endParaRPr lang="en-GB" dirty="0"/>
          </a:p>
          <a:p>
            <a:endParaRPr lang="en-GB" dirty="0"/>
          </a:p>
        </p:txBody>
      </p:sp>
      <p:graphicFrame>
        <p:nvGraphicFramePr>
          <p:cNvPr id="7" name="Table 7">
            <a:extLst>
              <a:ext uri="{FF2B5EF4-FFF2-40B4-BE49-F238E27FC236}">
                <a16:creationId xmlns:a16="http://schemas.microsoft.com/office/drawing/2014/main" xmlns="" id="{E2950CD0-5CCF-4878-898F-B112CE68BD57}"/>
              </a:ext>
            </a:extLst>
          </p:cNvPr>
          <p:cNvGraphicFramePr>
            <a:graphicFrameLocks noGrp="1"/>
          </p:cNvGraphicFramePr>
          <p:nvPr/>
        </p:nvGraphicFramePr>
        <p:xfrm>
          <a:off x="631203" y="4909457"/>
          <a:ext cx="7881595" cy="990600"/>
        </p:xfrm>
        <a:graphic>
          <a:graphicData uri="http://schemas.openxmlformats.org/drawingml/2006/table">
            <a:tbl>
              <a:tblPr firstRow="1" bandRow="1">
                <a:tableStyleId>{5C22544A-7EE6-4342-B048-85BDC9FD1C3A}</a:tableStyleId>
              </a:tblPr>
              <a:tblGrid>
                <a:gridCol w="7881595">
                  <a:extLst>
                    <a:ext uri="{9D8B030D-6E8A-4147-A177-3AD203B41FA5}">
                      <a16:colId xmlns:a16="http://schemas.microsoft.com/office/drawing/2014/main" xmlns="" val="2597326326"/>
                    </a:ext>
                  </a:extLst>
                </a:gridCol>
              </a:tblGrid>
              <a:tr h="990600">
                <a:tc>
                  <a:txBody>
                    <a:bodyPr/>
                    <a:lstStyle/>
                    <a:p>
                      <a:r>
                        <a:rPr lang="en-GB" sz="1200" dirty="0">
                          <a:solidFill>
                            <a:schemeClr val="tx1"/>
                          </a:solidFill>
                        </a:rPr>
                        <a:t>IIF 22/23 indicator</a:t>
                      </a:r>
                    </a:p>
                    <a:p>
                      <a:r>
                        <a:rPr lang="en-GB" sz="1200" dirty="0">
                          <a:solidFill>
                            <a:schemeClr val="tx1"/>
                          </a:solidFill>
                        </a:rPr>
                        <a:t>SMR-03: Percentage of patients prescribed a direct oral anti-coagulant, who received a renal function test and a recording of their weight and Creatinine Clearance Rate, along with a change or confirmation of their medication dose.</a:t>
                      </a:r>
                    </a:p>
                  </a:txBody>
                  <a:tcPr marL="68580" marR="68580" marT="34290" marB="34290"/>
                </a:tc>
                <a:extLst>
                  <a:ext uri="{0D108BD9-81ED-4DB2-BD59-A6C34878D82A}">
                    <a16:rowId xmlns:a16="http://schemas.microsoft.com/office/drawing/2014/main" xmlns="" val="3055998253"/>
                  </a:ext>
                </a:extLst>
              </a:tr>
            </a:tbl>
          </a:graphicData>
        </a:graphic>
      </p:graphicFrame>
      <p:graphicFrame>
        <p:nvGraphicFramePr>
          <p:cNvPr id="8" name="Table 7">
            <a:extLst>
              <a:ext uri="{FF2B5EF4-FFF2-40B4-BE49-F238E27FC236}">
                <a16:creationId xmlns:a16="http://schemas.microsoft.com/office/drawing/2014/main" xmlns="" id="{396086EF-83AC-4974-BABC-B82CC893B671}"/>
              </a:ext>
            </a:extLst>
          </p:cNvPr>
          <p:cNvGraphicFramePr>
            <a:graphicFrameLocks noGrp="1"/>
          </p:cNvGraphicFramePr>
          <p:nvPr/>
        </p:nvGraphicFramePr>
        <p:xfrm>
          <a:off x="631202" y="3429001"/>
          <a:ext cx="4076699" cy="1431952"/>
        </p:xfrm>
        <a:graphic>
          <a:graphicData uri="http://schemas.openxmlformats.org/drawingml/2006/table">
            <a:tbl>
              <a:tblPr/>
              <a:tblGrid>
                <a:gridCol w="1263872">
                  <a:extLst>
                    <a:ext uri="{9D8B030D-6E8A-4147-A177-3AD203B41FA5}">
                      <a16:colId xmlns:a16="http://schemas.microsoft.com/office/drawing/2014/main" xmlns="" val="2796395122"/>
                    </a:ext>
                  </a:extLst>
                </a:gridCol>
                <a:gridCol w="456134">
                  <a:extLst>
                    <a:ext uri="{9D8B030D-6E8A-4147-A177-3AD203B41FA5}">
                      <a16:colId xmlns:a16="http://schemas.microsoft.com/office/drawing/2014/main" xmlns="" val="2421835279"/>
                    </a:ext>
                  </a:extLst>
                </a:gridCol>
                <a:gridCol w="456134">
                  <a:extLst>
                    <a:ext uri="{9D8B030D-6E8A-4147-A177-3AD203B41FA5}">
                      <a16:colId xmlns:a16="http://schemas.microsoft.com/office/drawing/2014/main" xmlns="" val="2309031616"/>
                    </a:ext>
                  </a:extLst>
                </a:gridCol>
                <a:gridCol w="456134">
                  <a:extLst>
                    <a:ext uri="{9D8B030D-6E8A-4147-A177-3AD203B41FA5}">
                      <a16:colId xmlns:a16="http://schemas.microsoft.com/office/drawing/2014/main" xmlns="" val="3297946297"/>
                    </a:ext>
                  </a:extLst>
                </a:gridCol>
                <a:gridCol w="456134">
                  <a:extLst>
                    <a:ext uri="{9D8B030D-6E8A-4147-A177-3AD203B41FA5}">
                      <a16:colId xmlns:a16="http://schemas.microsoft.com/office/drawing/2014/main" xmlns="" val="1128220358"/>
                    </a:ext>
                  </a:extLst>
                </a:gridCol>
                <a:gridCol w="532157">
                  <a:extLst>
                    <a:ext uri="{9D8B030D-6E8A-4147-A177-3AD203B41FA5}">
                      <a16:colId xmlns:a16="http://schemas.microsoft.com/office/drawing/2014/main" xmlns="" val="2468136174"/>
                    </a:ext>
                  </a:extLst>
                </a:gridCol>
                <a:gridCol w="456134">
                  <a:extLst>
                    <a:ext uri="{9D8B030D-6E8A-4147-A177-3AD203B41FA5}">
                      <a16:colId xmlns:a16="http://schemas.microsoft.com/office/drawing/2014/main" xmlns="" val="1722979799"/>
                    </a:ext>
                  </a:extLst>
                </a:gridCol>
              </a:tblGrid>
              <a:tr h="340487">
                <a:tc>
                  <a:txBody>
                    <a:bodyPr/>
                    <a:lstStyle/>
                    <a:p>
                      <a:pPr algn="l" fontAlgn="b"/>
                      <a:r>
                        <a:rPr lang="en-GB" sz="1100" b="1" i="0" u="none" strike="noStrike">
                          <a:solidFill>
                            <a:srgbClr val="000000"/>
                          </a:solidFill>
                          <a:effectLst/>
                          <a:latin typeface="Calibri" panose="020F0502020204030204" pitchFamily="34" charset="0"/>
                        </a:rPr>
                        <a:t>DOAC Audit</a:t>
                      </a:r>
                    </a:p>
                  </a:txBody>
                  <a:tcPr marL="4763" marR="4763" marT="4763" marB="342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AHC</a:t>
                      </a:r>
                    </a:p>
                  </a:txBody>
                  <a:tcPr marL="4763" marR="4763" marT="4763" marB="342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RMS</a:t>
                      </a:r>
                    </a:p>
                  </a:txBody>
                  <a:tcPr marL="4763" marR="4763" marT="4763" marB="342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HVS</a:t>
                      </a:r>
                    </a:p>
                  </a:txBody>
                  <a:tcPr marL="4763" marR="4763" marT="4763" marB="342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JHS</a:t>
                      </a:r>
                    </a:p>
                  </a:txBody>
                  <a:tcPr marL="4763" marR="4763" marT="4763" marB="342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PHS</a:t>
                      </a:r>
                    </a:p>
                  </a:txBody>
                  <a:tcPr marL="4763" marR="4763" marT="4763" marB="3429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PCN</a:t>
                      </a:r>
                    </a:p>
                  </a:txBody>
                  <a:tcPr marL="4763" marR="4763" marT="4763" marB="3429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9527461"/>
                  </a:ext>
                </a:extLst>
              </a:tr>
              <a:tr h="281839">
                <a:tc>
                  <a:txBody>
                    <a:bodyPr/>
                    <a:lstStyle/>
                    <a:p>
                      <a:pPr algn="l" fontAlgn="b"/>
                      <a:r>
                        <a:rPr lang="en-GB" sz="1200" b="1" i="0" u="none" strike="noStrike" dirty="0">
                          <a:solidFill>
                            <a:srgbClr val="000000"/>
                          </a:solidFill>
                          <a:effectLst/>
                          <a:latin typeface="Calibri" panose="020F0502020204030204" pitchFamily="34" charset="0"/>
                        </a:rPr>
                        <a:t>No Of Patients </a:t>
                      </a:r>
                    </a:p>
                  </a:txBody>
                  <a:tcPr marL="4763" marR="4763" marT="4763" marB="3429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242</a:t>
                      </a:r>
                    </a:p>
                  </a:txBody>
                  <a:tcPr marL="4763" marR="4763" marT="4763"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252</a:t>
                      </a:r>
                    </a:p>
                  </a:txBody>
                  <a:tcPr marL="4763" marR="4763" marT="4763"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376</a:t>
                      </a:r>
                    </a:p>
                  </a:txBody>
                  <a:tcPr marL="4763" marR="4763" marT="4763"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79</a:t>
                      </a:r>
                    </a:p>
                  </a:txBody>
                  <a:tcPr marL="4763" marR="4763" marT="4763"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75</a:t>
                      </a:r>
                    </a:p>
                  </a:txBody>
                  <a:tcPr marL="4763" marR="4763" marT="4763"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1024</a:t>
                      </a:r>
                    </a:p>
                  </a:txBody>
                  <a:tcPr marL="4763" marR="4763" marT="4763" marB="3429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2477401"/>
                  </a:ext>
                </a:extLst>
              </a:tr>
              <a:tr h="404813">
                <a:tc>
                  <a:txBody>
                    <a:bodyPr/>
                    <a:lstStyle/>
                    <a:p>
                      <a:pPr algn="l" fontAlgn="b"/>
                      <a:r>
                        <a:rPr lang="en-GB" sz="1200" b="1" i="0" u="none" strike="noStrike">
                          <a:solidFill>
                            <a:srgbClr val="000000"/>
                          </a:solidFill>
                          <a:effectLst/>
                          <a:latin typeface="Calibri" panose="020F0502020204030204" pitchFamily="34" charset="0"/>
                        </a:rPr>
                        <a:t>No Of Patients Reviewed</a:t>
                      </a:r>
                    </a:p>
                  </a:txBody>
                  <a:tcPr marL="4763" marR="4763" marT="4763" marB="3429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216</a:t>
                      </a:r>
                    </a:p>
                  </a:txBody>
                  <a:tcPr marL="4763" marR="4763" marT="4763"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198</a:t>
                      </a:r>
                    </a:p>
                  </a:txBody>
                  <a:tcPr marL="4763" marR="4763" marT="4763"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334</a:t>
                      </a:r>
                    </a:p>
                  </a:txBody>
                  <a:tcPr marL="4763" marR="4763" marT="4763"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63</a:t>
                      </a:r>
                    </a:p>
                  </a:txBody>
                  <a:tcPr marL="4763" marR="4763" marT="4763"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71</a:t>
                      </a:r>
                    </a:p>
                  </a:txBody>
                  <a:tcPr marL="4763" marR="4763" marT="4763"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882</a:t>
                      </a:r>
                    </a:p>
                  </a:txBody>
                  <a:tcPr marL="4763" marR="4763" marT="4763" marB="3429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9187899"/>
                  </a:ext>
                </a:extLst>
              </a:tr>
              <a:tr h="404813">
                <a:tc>
                  <a:txBody>
                    <a:bodyPr/>
                    <a:lstStyle/>
                    <a:p>
                      <a:pPr algn="l" fontAlgn="b"/>
                      <a:r>
                        <a:rPr lang="en-GB" sz="1200" b="1" i="0" u="none" strike="noStrike">
                          <a:solidFill>
                            <a:srgbClr val="000000"/>
                          </a:solidFill>
                          <a:effectLst/>
                          <a:latin typeface="Calibri" panose="020F0502020204030204" pitchFamily="34" charset="0"/>
                        </a:rPr>
                        <a:t>No Of Patients not reviewed</a:t>
                      </a:r>
                    </a:p>
                  </a:txBody>
                  <a:tcPr marL="4763" marR="4763" marT="4763" marB="3429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26</a:t>
                      </a:r>
                    </a:p>
                  </a:txBody>
                  <a:tcPr marL="4763" marR="4763" marT="4763"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54</a:t>
                      </a:r>
                    </a:p>
                  </a:txBody>
                  <a:tcPr marL="4763" marR="4763" marT="4763"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42</a:t>
                      </a:r>
                    </a:p>
                  </a:txBody>
                  <a:tcPr marL="4763" marR="4763" marT="4763"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a:solidFill>
                            <a:srgbClr val="000000"/>
                          </a:solidFill>
                          <a:effectLst/>
                          <a:latin typeface="Calibri" panose="020F0502020204030204" pitchFamily="34" charset="0"/>
                        </a:rPr>
                        <a:t>16</a:t>
                      </a:r>
                    </a:p>
                  </a:txBody>
                  <a:tcPr marL="4763" marR="4763" marT="4763"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4</a:t>
                      </a:r>
                    </a:p>
                  </a:txBody>
                  <a:tcPr marL="4763" marR="4763" marT="4763" marB="3429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200" b="1" i="0" u="none" strike="noStrike" dirty="0">
                          <a:solidFill>
                            <a:srgbClr val="000000"/>
                          </a:solidFill>
                          <a:effectLst/>
                          <a:latin typeface="Calibri" panose="020F0502020204030204" pitchFamily="34" charset="0"/>
                        </a:rPr>
                        <a:t>142</a:t>
                      </a:r>
                    </a:p>
                  </a:txBody>
                  <a:tcPr marL="4763" marR="4763" marT="4763" marB="3429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5732438"/>
                  </a:ext>
                </a:extLst>
              </a:tr>
            </a:tbl>
          </a:graphicData>
        </a:graphic>
      </p:graphicFrame>
    </p:spTree>
    <p:extLst>
      <p:ext uri="{BB962C8B-B14F-4D97-AF65-F5344CB8AC3E}">
        <p14:creationId xmlns:p14="http://schemas.microsoft.com/office/powerpoint/2010/main" xmlns="" val="363718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15CC24-5201-4D37-8E2B-FB8DEE8D8EE0}"/>
              </a:ext>
            </a:extLst>
          </p:cNvPr>
          <p:cNvSpPr txBox="1">
            <a:spLocks noGrp="1"/>
          </p:cNvSpPr>
          <p:nvPr>
            <p:ph type="title"/>
          </p:nvPr>
        </p:nvSpPr>
        <p:spPr>
          <a:xfrm>
            <a:off x="-1213643" y="935831"/>
            <a:ext cx="6447501" cy="990600"/>
          </a:xfrm>
        </p:spPr>
        <p:txBody>
          <a:bodyPr anchorCtr="1"/>
          <a:lstStyle/>
          <a:p>
            <a:pPr lvl="0" algn="ctr"/>
            <a:r>
              <a:rPr lang="en-GB" b="1" dirty="0"/>
              <a:t>Social Prescribing</a:t>
            </a:r>
            <a:endParaRPr lang="en-GB" b="1" dirty="0">
              <a:highlight>
                <a:srgbClr val="FFFF00"/>
              </a:highlight>
            </a:endParaRPr>
          </a:p>
        </p:txBody>
      </p:sp>
      <p:pic>
        <p:nvPicPr>
          <p:cNvPr id="10" name="Picture 9">
            <a:extLst>
              <a:ext uri="{FF2B5EF4-FFF2-40B4-BE49-F238E27FC236}">
                <a16:creationId xmlns:a16="http://schemas.microsoft.com/office/drawing/2014/main" xmlns="" id="{553A5B29-5548-4A2C-9892-8C71553AE88F}"/>
              </a:ext>
            </a:extLst>
          </p:cNvPr>
          <p:cNvPicPr>
            <a:picLocks noChangeAspect="1"/>
          </p:cNvPicPr>
          <p:nvPr/>
        </p:nvPicPr>
        <p:blipFill>
          <a:blip r:embed="rId2"/>
          <a:stretch>
            <a:fillRect/>
          </a:stretch>
        </p:blipFill>
        <p:spPr>
          <a:xfrm>
            <a:off x="385760" y="1926431"/>
            <a:ext cx="8228988" cy="3690938"/>
          </a:xfrm>
          <a:prstGeom prst="rect">
            <a:avLst/>
          </a:prstGeom>
        </p:spPr>
      </p:pic>
      <p:sp>
        <p:nvSpPr>
          <p:cNvPr id="13" name="Freeform: Shape 12">
            <a:extLst>
              <a:ext uri="{FF2B5EF4-FFF2-40B4-BE49-F238E27FC236}">
                <a16:creationId xmlns:a16="http://schemas.microsoft.com/office/drawing/2014/main" xmlns="" id="{43D83CA3-7B6E-484D-8D60-C5DDB4414E5F}"/>
              </a:ext>
            </a:extLst>
          </p:cNvPr>
          <p:cNvSpPr/>
          <p:nvPr/>
        </p:nvSpPr>
        <p:spPr>
          <a:xfrm>
            <a:off x="7742331" y="1878806"/>
            <a:ext cx="990600" cy="497087"/>
          </a:xfrm>
          <a:custGeom>
            <a:avLst/>
            <a:gdLst>
              <a:gd name="connsiteX0" fmla="*/ 1320800 w 1320800"/>
              <a:gd name="connsiteY0" fmla="*/ 165745 h 1245245"/>
              <a:gd name="connsiteX1" fmla="*/ 1257300 w 1320800"/>
              <a:gd name="connsiteY1" fmla="*/ 140345 h 1245245"/>
              <a:gd name="connsiteX2" fmla="*/ 1130300 w 1320800"/>
              <a:gd name="connsiteY2" fmla="*/ 64145 h 1245245"/>
              <a:gd name="connsiteX3" fmla="*/ 977900 w 1320800"/>
              <a:gd name="connsiteY3" fmla="*/ 38745 h 1245245"/>
              <a:gd name="connsiteX4" fmla="*/ 495300 w 1320800"/>
              <a:gd name="connsiteY4" fmla="*/ 51445 h 1245245"/>
              <a:gd name="connsiteX5" fmla="*/ 419100 w 1320800"/>
              <a:gd name="connsiteY5" fmla="*/ 76845 h 1245245"/>
              <a:gd name="connsiteX6" fmla="*/ 342900 w 1320800"/>
              <a:gd name="connsiteY6" fmla="*/ 102245 h 1245245"/>
              <a:gd name="connsiteX7" fmla="*/ 304800 w 1320800"/>
              <a:gd name="connsiteY7" fmla="*/ 114945 h 1245245"/>
              <a:gd name="connsiteX8" fmla="*/ 152400 w 1320800"/>
              <a:gd name="connsiteY8" fmla="*/ 241945 h 1245245"/>
              <a:gd name="connsiteX9" fmla="*/ 127000 w 1320800"/>
              <a:gd name="connsiteY9" fmla="*/ 280045 h 1245245"/>
              <a:gd name="connsiteX10" fmla="*/ 63500 w 1320800"/>
              <a:gd name="connsiteY10" fmla="*/ 356245 h 1245245"/>
              <a:gd name="connsiteX11" fmla="*/ 25400 w 1320800"/>
              <a:gd name="connsiteY11" fmla="*/ 445145 h 1245245"/>
              <a:gd name="connsiteX12" fmla="*/ 0 w 1320800"/>
              <a:gd name="connsiteY12" fmla="*/ 546745 h 1245245"/>
              <a:gd name="connsiteX13" fmla="*/ 25400 w 1320800"/>
              <a:gd name="connsiteY13" fmla="*/ 902345 h 1245245"/>
              <a:gd name="connsiteX14" fmla="*/ 50800 w 1320800"/>
              <a:gd name="connsiteY14" fmla="*/ 978545 h 1245245"/>
              <a:gd name="connsiteX15" fmla="*/ 76200 w 1320800"/>
              <a:gd name="connsiteY15" fmla="*/ 1016645 h 1245245"/>
              <a:gd name="connsiteX16" fmla="*/ 127000 w 1320800"/>
              <a:gd name="connsiteY16" fmla="*/ 1092845 h 1245245"/>
              <a:gd name="connsiteX17" fmla="*/ 203200 w 1320800"/>
              <a:gd name="connsiteY17" fmla="*/ 1143645 h 1245245"/>
              <a:gd name="connsiteX18" fmla="*/ 279400 w 1320800"/>
              <a:gd name="connsiteY18" fmla="*/ 1169045 h 1245245"/>
              <a:gd name="connsiteX19" fmla="*/ 317500 w 1320800"/>
              <a:gd name="connsiteY19" fmla="*/ 1181745 h 1245245"/>
              <a:gd name="connsiteX20" fmla="*/ 368300 w 1320800"/>
              <a:gd name="connsiteY20" fmla="*/ 1207145 h 1245245"/>
              <a:gd name="connsiteX21" fmla="*/ 444500 w 1320800"/>
              <a:gd name="connsiteY21" fmla="*/ 1232545 h 1245245"/>
              <a:gd name="connsiteX22" fmla="*/ 482600 w 1320800"/>
              <a:gd name="connsiteY22" fmla="*/ 1245245 h 1245245"/>
              <a:gd name="connsiteX23" fmla="*/ 762000 w 1320800"/>
              <a:gd name="connsiteY23" fmla="*/ 1232545 h 1245245"/>
              <a:gd name="connsiteX24" fmla="*/ 838200 w 1320800"/>
              <a:gd name="connsiteY24" fmla="*/ 1194445 h 1245245"/>
              <a:gd name="connsiteX25" fmla="*/ 965200 w 1320800"/>
              <a:gd name="connsiteY25" fmla="*/ 1156345 h 1245245"/>
              <a:gd name="connsiteX26" fmla="*/ 1041400 w 1320800"/>
              <a:gd name="connsiteY26" fmla="*/ 1105545 h 1245245"/>
              <a:gd name="connsiteX27" fmla="*/ 1130300 w 1320800"/>
              <a:gd name="connsiteY27" fmla="*/ 1042045 h 1245245"/>
              <a:gd name="connsiteX28" fmla="*/ 1206500 w 1320800"/>
              <a:gd name="connsiteY28" fmla="*/ 978545 h 1245245"/>
              <a:gd name="connsiteX29" fmla="*/ 1231900 w 1320800"/>
              <a:gd name="connsiteY29" fmla="*/ 940445 h 1245245"/>
              <a:gd name="connsiteX30" fmla="*/ 1295400 w 1320800"/>
              <a:gd name="connsiteY30" fmla="*/ 864245 h 1245245"/>
              <a:gd name="connsiteX31" fmla="*/ 1308100 w 1320800"/>
              <a:gd name="connsiteY31" fmla="*/ 826145 h 1245245"/>
              <a:gd name="connsiteX32" fmla="*/ 1320800 w 1320800"/>
              <a:gd name="connsiteY32" fmla="*/ 724545 h 1245245"/>
              <a:gd name="connsiteX33" fmla="*/ 1308100 w 1320800"/>
              <a:gd name="connsiteY33" fmla="*/ 229245 h 1245245"/>
              <a:gd name="connsiteX34" fmla="*/ 1295400 w 1320800"/>
              <a:gd name="connsiteY34" fmla="*/ 191145 h 1245245"/>
              <a:gd name="connsiteX35" fmla="*/ 1270000 w 1320800"/>
              <a:gd name="connsiteY35" fmla="*/ 153045 h 1245245"/>
              <a:gd name="connsiteX36" fmla="*/ 1206500 w 1320800"/>
              <a:gd name="connsiteY36" fmla="*/ 38745 h 1245245"/>
              <a:gd name="connsiteX37" fmla="*/ 1168400 w 1320800"/>
              <a:gd name="connsiteY37" fmla="*/ 26045 h 1245245"/>
              <a:gd name="connsiteX38" fmla="*/ 1092200 w 1320800"/>
              <a:gd name="connsiteY38" fmla="*/ 645 h 124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20800" h="1245245">
                <a:moveTo>
                  <a:pt x="1320800" y="165745"/>
                </a:moveTo>
                <a:cubicBezTo>
                  <a:pt x="1299633" y="157278"/>
                  <a:pt x="1277314" y="151261"/>
                  <a:pt x="1257300" y="140345"/>
                </a:cubicBezTo>
                <a:cubicBezTo>
                  <a:pt x="1234187" y="127738"/>
                  <a:pt x="1165712" y="72998"/>
                  <a:pt x="1130300" y="64145"/>
                </a:cubicBezTo>
                <a:cubicBezTo>
                  <a:pt x="1080337" y="51654"/>
                  <a:pt x="977900" y="38745"/>
                  <a:pt x="977900" y="38745"/>
                </a:cubicBezTo>
                <a:cubicBezTo>
                  <a:pt x="817033" y="42978"/>
                  <a:pt x="655850" y="40498"/>
                  <a:pt x="495300" y="51445"/>
                </a:cubicBezTo>
                <a:cubicBezTo>
                  <a:pt x="468588" y="53266"/>
                  <a:pt x="444500" y="68378"/>
                  <a:pt x="419100" y="76845"/>
                </a:cubicBezTo>
                <a:lnTo>
                  <a:pt x="342900" y="102245"/>
                </a:lnTo>
                <a:cubicBezTo>
                  <a:pt x="330200" y="106478"/>
                  <a:pt x="315939" y="107519"/>
                  <a:pt x="304800" y="114945"/>
                </a:cubicBezTo>
                <a:cubicBezTo>
                  <a:pt x="248573" y="152430"/>
                  <a:pt x="191514" y="183273"/>
                  <a:pt x="152400" y="241945"/>
                </a:cubicBezTo>
                <a:cubicBezTo>
                  <a:pt x="143933" y="254645"/>
                  <a:pt x="136771" y="268319"/>
                  <a:pt x="127000" y="280045"/>
                </a:cubicBezTo>
                <a:cubicBezTo>
                  <a:pt x="45512" y="377831"/>
                  <a:pt x="126563" y="261650"/>
                  <a:pt x="63500" y="356245"/>
                </a:cubicBezTo>
                <a:cubicBezTo>
                  <a:pt x="37069" y="461971"/>
                  <a:pt x="69253" y="357440"/>
                  <a:pt x="25400" y="445145"/>
                </a:cubicBezTo>
                <a:cubicBezTo>
                  <a:pt x="12383" y="471180"/>
                  <a:pt x="4830" y="522593"/>
                  <a:pt x="0" y="546745"/>
                </a:cubicBezTo>
                <a:cubicBezTo>
                  <a:pt x="6405" y="700463"/>
                  <a:pt x="-10758" y="781819"/>
                  <a:pt x="25400" y="902345"/>
                </a:cubicBezTo>
                <a:cubicBezTo>
                  <a:pt x="33093" y="927990"/>
                  <a:pt x="35948" y="956268"/>
                  <a:pt x="50800" y="978545"/>
                </a:cubicBezTo>
                <a:cubicBezTo>
                  <a:pt x="59267" y="991245"/>
                  <a:pt x="69374" y="1002993"/>
                  <a:pt x="76200" y="1016645"/>
                </a:cubicBezTo>
                <a:cubicBezTo>
                  <a:pt x="103171" y="1070588"/>
                  <a:pt x="67907" y="1046884"/>
                  <a:pt x="127000" y="1092845"/>
                </a:cubicBezTo>
                <a:cubicBezTo>
                  <a:pt x="151097" y="1111587"/>
                  <a:pt x="174240" y="1133992"/>
                  <a:pt x="203200" y="1143645"/>
                </a:cubicBezTo>
                <a:lnTo>
                  <a:pt x="279400" y="1169045"/>
                </a:lnTo>
                <a:cubicBezTo>
                  <a:pt x="292100" y="1173278"/>
                  <a:pt x="305526" y="1175758"/>
                  <a:pt x="317500" y="1181745"/>
                </a:cubicBezTo>
                <a:cubicBezTo>
                  <a:pt x="334433" y="1190212"/>
                  <a:pt x="350722" y="1200114"/>
                  <a:pt x="368300" y="1207145"/>
                </a:cubicBezTo>
                <a:cubicBezTo>
                  <a:pt x="393159" y="1217089"/>
                  <a:pt x="419100" y="1224078"/>
                  <a:pt x="444500" y="1232545"/>
                </a:cubicBezTo>
                <a:lnTo>
                  <a:pt x="482600" y="1245245"/>
                </a:lnTo>
                <a:cubicBezTo>
                  <a:pt x="575733" y="1241012"/>
                  <a:pt x="669067" y="1239980"/>
                  <a:pt x="762000" y="1232545"/>
                </a:cubicBezTo>
                <a:cubicBezTo>
                  <a:pt x="805864" y="1229036"/>
                  <a:pt x="798899" y="1211288"/>
                  <a:pt x="838200" y="1194445"/>
                </a:cubicBezTo>
                <a:cubicBezTo>
                  <a:pt x="887896" y="1173147"/>
                  <a:pt x="913978" y="1190493"/>
                  <a:pt x="965200" y="1156345"/>
                </a:cubicBezTo>
                <a:lnTo>
                  <a:pt x="1041400" y="1105545"/>
                </a:lnTo>
                <a:cubicBezTo>
                  <a:pt x="1071553" y="1085443"/>
                  <a:pt x="1102733" y="1065674"/>
                  <a:pt x="1130300" y="1042045"/>
                </a:cubicBezTo>
                <a:cubicBezTo>
                  <a:pt x="1215863" y="968706"/>
                  <a:pt x="1122293" y="1034683"/>
                  <a:pt x="1206500" y="978545"/>
                </a:cubicBezTo>
                <a:cubicBezTo>
                  <a:pt x="1214967" y="965845"/>
                  <a:pt x="1222129" y="952171"/>
                  <a:pt x="1231900" y="940445"/>
                </a:cubicBezTo>
                <a:cubicBezTo>
                  <a:pt x="1267009" y="898314"/>
                  <a:pt x="1271751" y="911543"/>
                  <a:pt x="1295400" y="864245"/>
                </a:cubicBezTo>
                <a:cubicBezTo>
                  <a:pt x="1301387" y="852271"/>
                  <a:pt x="1303867" y="838845"/>
                  <a:pt x="1308100" y="826145"/>
                </a:cubicBezTo>
                <a:cubicBezTo>
                  <a:pt x="1312333" y="792278"/>
                  <a:pt x="1320800" y="758675"/>
                  <a:pt x="1320800" y="724545"/>
                </a:cubicBezTo>
                <a:cubicBezTo>
                  <a:pt x="1320800" y="559391"/>
                  <a:pt x="1315956" y="394212"/>
                  <a:pt x="1308100" y="229245"/>
                </a:cubicBezTo>
                <a:cubicBezTo>
                  <a:pt x="1307463" y="215873"/>
                  <a:pt x="1301387" y="203119"/>
                  <a:pt x="1295400" y="191145"/>
                </a:cubicBezTo>
                <a:cubicBezTo>
                  <a:pt x="1288574" y="177493"/>
                  <a:pt x="1276826" y="166697"/>
                  <a:pt x="1270000" y="153045"/>
                </a:cubicBezTo>
                <a:cubicBezTo>
                  <a:pt x="1252108" y="117261"/>
                  <a:pt x="1254552" y="54762"/>
                  <a:pt x="1206500" y="38745"/>
                </a:cubicBezTo>
                <a:cubicBezTo>
                  <a:pt x="1193800" y="34512"/>
                  <a:pt x="1180374" y="32032"/>
                  <a:pt x="1168400" y="26045"/>
                </a:cubicBezTo>
                <a:cubicBezTo>
                  <a:pt x="1103511" y="-6400"/>
                  <a:pt x="1159061" y="645"/>
                  <a:pt x="1092200" y="645"/>
                </a:cubicBezTo>
              </a:path>
            </a:pathLst>
          </a:custGeom>
          <a:ln w="76200"/>
        </p:spPr>
        <p:style>
          <a:lnRef idx="1">
            <a:schemeClr val="accent2"/>
          </a:lnRef>
          <a:fillRef idx="0">
            <a:schemeClr val="accent2"/>
          </a:fillRef>
          <a:effectRef idx="0">
            <a:schemeClr val="accent2"/>
          </a:effectRef>
          <a:fontRef idx="minor">
            <a:schemeClr val="tx1"/>
          </a:fontRef>
        </p:style>
        <p:txBody>
          <a:bodyPr rtlCol="0" anchor="ctr"/>
          <a:lstStyle/>
          <a:p>
            <a:pPr algn="ctr" defTabSz="342900"/>
            <a:endParaRPr lang="en-GB" sz="1350">
              <a:solidFill>
                <a:prstClr val="black"/>
              </a:solidFill>
              <a:latin typeface="Trebuchet MS" panose="020B0603020202020204"/>
            </a:endParaRPr>
          </a:p>
        </p:txBody>
      </p:sp>
      <mc:AlternateContent xmlns:mc="http://schemas.openxmlformats.org/markup-compatibility/2006">
        <mc:Choice xmlns:p14="http://schemas.microsoft.com/office/powerpoint/2010/main" xmlns="" Requires="p14">
          <p:contentPart p14:bwMode="auto" r:id="rId3">
            <p14:nvContentPartPr>
              <p14:cNvPr id="5" name="Ink 4">
                <a:extLst>
                  <a:ext uri="{FF2B5EF4-FFF2-40B4-BE49-F238E27FC236}">
                    <a16:creationId xmlns:a16="http://schemas.microsoft.com/office/drawing/2014/main" id="{0AAB42D5-2B54-4E01-B21E-6CC3B2D699A3}"/>
                  </a:ext>
                </a:extLst>
              </p14:cNvPr>
              <p14:cNvContentPartPr/>
              <p14:nvPr/>
            </p14:nvContentPartPr>
            <p14:xfrm>
              <a:off x="8237631" y="2100958"/>
              <a:ext cx="270" cy="270"/>
            </p14:xfrm>
          </p:contentPart>
        </mc:Choice>
        <mc:Fallback>
          <p:pic>
            <p:nvPicPr>
              <p:cNvPr id="5" name="Ink 4">
                <a:extLst>
                  <a:ext uri="{FF2B5EF4-FFF2-40B4-BE49-F238E27FC236}">
                    <a16:creationId xmlns:a16="http://schemas.microsoft.com/office/drawing/2014/main" xmlns="" xmlns:p14="http://schemas.microsoft.com/office/powerpoint/2010/main" id="{0AAB42D5-2B54-4E01-B21E-6CC3B2D699A3}"/>
                  </a:ext>
                </a:extLst>
              </p:cNvPr>
              <p:cNvPicPr/>
              <p:nvPr/>
            </p:nvPicPr>
            <p:blipFill>
              <a:blip r:embed="rId4"/>
              <a:stretch>
                <a:fillRect/>
              </a:stretch>
            </p:blipFill>
            <p:spPr>
              <a:xfrm>
                <a:off x="8230881" y="2094208"/>
                <a:ext cx="13500" cy="135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15" name="Ink 14">
                <a:extLst>
                  <a:ext uri="{FF2B5EF4-FFF2-40B4-BE49-F238E27FC236}">
                    <a16:creationId xmlns:a16="http://schemas.microsoft.com/office/drawing/2014/main" id="{E0A647EF-4C52-4D81-8702-C6D2A5BBB009}"/>
                  </a:ext>
                </a:extLst>
              </p14:cNvPr>
              <p14:cNvContentPartPr/>
              <p14:nvPr/>
            </p14:nvContentPartPr>
            <p14:xfrm>
              <a:off x="1179831" y="1127878"/>
              <a:ext cx="270" cy="270"/>
            </p14:xfrm>
          </p:contentPart>
        </mc:Choice>
        <mc:Fallback>
          <p:pic>
            <p:nvPicPr>
              <p:cNvPr id="15" name="Ink 14">
                <a:extLst>
                  <a:ext uri="{FF2B5EF4-FFF2-40B4-BE49-F238E27FC236}">
                    <a16:creationId xmlns:a16="http://schemas.microsoft.com/office/drawing/2014/main" xmlns="" xmlns:p14="http://schemas.microsoft.com/office/powerpoint/2010/main" id="{E0A647EF-4C52-4D81-8702-C6D2A5BBB009}"/>
                  </a:ext>
                </a:extLst>
              </p:cNvPr>
              <p:cNvPicPr/>
              <p:nvPr/>
            </p:nvPicPr>
            <p:blipFill>
              <a:blip r:embed="rId4"/>
              <a:stretch>
                <a:fillRect/>
              </a:stretch>
            </p:blipFill>
            <p:spPr>
              <a:xfrm>
                <a:off x="1173081" y="1121128"/>
                <a:ext cx="13500" cy="135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16" name="Ink 15">
                <a:extLst>
                  <a:ext uri="{FF2B5EF4-FFF2-40B4-BE49-F238E27FC236}">
                    <a16:creationId xmlns:a16="http://schemas.microsoft.com/office/drawing/2014/main" id="{65F9A5B9-ABE2-4640-879F-D397E3D79B34}"/>
                  </a:ext>
                </a:extLst>
              </p14:cNvPr>
              <p14:cNvContentPartPr/>
              <p14:nvPr/>
            </p14:nvContentPartPr>
            <p14:xfrm>
              <a:off x="2408061" y="1175938"/>
              <a:ext cx="270" cy="270"/>
            </p14:xfrm>
          </p:contentPart>
        </mc:Choice>
        <mc:Fallback>
          <p:pic>
            <p:nvPicPr>
              <p:cNvPr id="16" name="Ink 15">
                <a:extLst>
                  <a:ext uri="{FF2B5EF4-FFF2-40B4-BE49-F238E27FC236}">
                    <a16:creationId xmlns:a16="http://schemas.microsoft.com/office/drawing/2014/main" xmlns="" xmlns:p14="http://schemas.microsoft.com/office/powerpoint/2010/main" id="{65F9A5B9-ABE2-4640-879F-D397E3D79B34}"/>
                  </a:ext>
                </a:extLst>
              </p:cNvPr>
              <p:cNvPicPr/>
              <p:nvPr/>
            </p:nvPicPr>
            <p:blipFill>
              <a:blip r:embed="rId4"/>
              <a:stretch>
                <a:fillRect/>
              </a:stretch>
            </p:blipFill>
            <p:spPr>
              <a:xfrm>
                <a:off x="2401311" y="1169188"/>
                <a:ext cx="13500" cy="13500"/>
              </a:xfrm>
              <a:prstGeom prst="rect">
                <a:avLst/>
              </a:prstGeom>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15E62-8732-46FA-B248-2381B9AE6A27}"/>
              </a:ext>
            </a:extLst>
          </p:cNvPr>
          <p:cNvSpPr>
            <a:spLocks noGrp="1"/>
          </p:cNvSpPr>
          <p:nvPr>
            <p:ph type="title"/>
          </p:nvPr>
        </p:nvSpPr>
        <p:spPr>
          <a:xfrm>
            <a:off x="508000" y="1314450"/>
            <a:ext cx="7485856" cy="990600"/>
          </a:xfrm>
        </p:spPr>
        <p:txBody>
          <a:bodyPr/>
          <a:lstStyle/>
          <a:p>
            <a:r>
              <a:rPr lang="en-GB" b="1" dirty="0"/>
              <a:t>Social Prescribing - Memory Support Service</a:t>
            </a:r>
          </a:p>
        </p:txBody>
      </p:sp>
      <p:sp>
        <p:nvSpPr>
          <p:cNvPr id="3" name="Content Placeholder 2">
            <a:extLst>
              <a:ext uri="{FF2B5EF4-FFF2-40B4-BE49-F238E27FC236}">
                <a16:creationId xmlns:a16="http://schemas.microsoft.com/office/drawing/2014/main" xmlns="" id="{01195444-CAC6-41C6-AC09-B993F0A14719}"/>
              </a:ext>
            </a:extLst>
          </p:cNvPr>
          <p:cNvSpPr>
            <a:spLocks noGrp="1"/>
          </p:cNvSpPr>
          <p:nvPr>
            <p:ph idx="1"/>
          </p:nvPr>
        </p:nvSpPr>
        <p:spPr>
          <a:xfrm>
            <a:off x="307577" y="2043112"/>
            <a:ext cx="7886700" cy="3500438"/>
          </a:xfrm>
        </p:spPr>
        <p:txBody>
          <a:bodyPr>
            <a:normAutofit lnSpcReduction="10000"/>
          </a:bodyPr>
          <a:lstStyle/>
          <a:p>
            <a:pPr fontAlgn="base">
              <a:spcBef>
                <a:spcPts val="563"/>
              </a:spcBef>
              <a:spcAft>
                <a:spcPts val="563"/>
              </a:spcAft>
            </a:pPr>
            <a:r>
              <a:rPr lang="en-GB" sz="1500" dirty="0">
                <a:solidFill>
                  <a:srgbClr val="333333"/>
                </a:solidFill>
                <a:latin typeface="Arial" panose="020B0604020202020204" pitchFamily="34" charset="0"/>
                <a:ea typeface="Calibri" panose="020F0502020204030204" pitchFamily="34" charset="0"/>
              </a:rPr>
              <a:t>Due to the cessation of the pilot, as of 1st December, </a:t>
            </a:r>
            <a:r>
              <a:rPr lang="en-GB" sz="1500" dirty="0">
                <a:solidFill>
                  <a:srgbClr val="000000"/>
                </a:solidFill>
                <a:latin typeface="Arial" panose="020B0604020202020204" pitchFamily="34" charset="0"/>
                <a:ea typeface="Calibri" panose="020F0502020204030204" pitchFamily="34" charset="0"/>
              </a:rPr>
              <a:t>the Memory Support Service is no longer able to accept memory screening referrals from GP Surgeries.</a:t>
            </a:r>
            <a:endParaRPr lang="en-GB" sz="1500" dirty="0">
              <a:latin typeface="Calibri" panose="020F0502020204030204" pitchFamily="34" charset="0"/>
              <a:ea typeface="Calibri" panose="020F0502020204030204" pitchFamily="34" charset="0"/>
            </a:endParaRPr>
          </a:p>
          <a:p>
            <a:pPr fontAlgn="base">
              <a:spcBef>
                <a:spcPts val="563"/>
              </a:spcBef>
              <a:spcAft>
                <a:spcPts val="563"/>
              </a:spcAft>
            </a:pPr>
            <a:r>
              <a:rPr lang="en-GB" sz="1500" dirty="0">
                <a:solidFill>
                  <a:srgbClr val="000000"/>
                </a:solidFill>
                <a:latin typeface="Arial" panose="020B0604020202020204" pitchFamily="34" charset="0"/>
                <a:ea typeface="Calibri" panose="020F0502020204030204" pitchFamily="34" charset="0"/>
              </a:rPr>
              <a:t>Social Prescribers have completed some online training run by the Alzheimer’s society and can offer this service across the PCN surgeries to support your </a:t>
            </a:r>
            <a:r>
              <a:rPr lang="en-GB" sz="1500" b="1" dirty="0">
                <a:solidFill>
                  <a:srgbClr val="000000"/>
                </a:solidFill>
                <a:latin typeface="Arial" panose="020B0604020202020204" pitchFamily="34" charset="0"/>
                <a:ea typeface="Calibri" panose="020F0502020204030204" pitchFamily="34" charset="0"/>
              </a:rPr>
              <a:t>housebound </a:t>
            </a:r>
            <a:r>
              <a:rPr lang="en-GB" sz="1500" dirty="0">
                <a:solidFill>
                  <a:srgbClr val="000000"/>
                </a:solidFill>
                <a:latin typeface="Arial" panose="020B0604020202020204" pitchFamily="34" charset="0"/>
                <a:ea typeface="Calibri" panose="020F0502020204030204" pitchFamily="34" charset="0"/>
              </a:rPr>
              <a:t>patients who need the initial screening which was previously offered by the Alzheimer’s Society.  </a:t>
            </a:r>
          </a:p>
          <a:p>
            <a:pPr fontAlgn="base">
              <a:spcBef>
                <a:spcPts val="563"/>
              </a:spcBef>
              <a:spcAft>
                <a:spcPts val="563"/>
              </a:spcAft>
            </a:pPr>
            <a:r>
              <a:rPr lang="en-GB" sz="1500" dirty="0">
                <a:solidFill>
                  <a:srgbClr val="000000"/>
                </a:solidFill>
                <a:latin typeface="Arial" panose="020B0604020202020204" pitchFamily="34" charset="0"/>
                <a:ea typeface="Calibri" panose="020F0502020204030204" pitchFamily="34" charset="0"/>
              </a:rPr>
              <a:t>Please send referral across as a social prescribing referral via EMIS managed referral or email the team on</a:t>
            </a:r>
            <a:r>
              <a:rPr lang="en-GB" sz="1500" dirty="0">
                <a:solidFill>
                  <a:srgbClr val="000000"/>
                </a:solidFill>
                <a:latin typeface="Calibri" panose="020F0502020204030204" pitchFamily="34" charset="0"/>
                <a:ea typeface="Calibri" panose="020F0502020204030204" pitchFamily="34" charset="0"/>
              </a:rPr>
              <a:t> </a:t>
            </a:r>
            <a:r>
              <a:rPr lang="en-GB" sz="1500" b="1" u="sng" dirty="0">
                <a:solidFill>
                  <a:srgbClr val="000000"/>
                </a:solidFill>
                <a:latin typeface="Arial" panose="020B0604020202020204" pitchFamily="34" charset="0"/>
                <a:ea typeface="Calibri" panose="020F0502020204030204" pitchFamily="34" charset="0"/>
                <a:hlinkClick r:id="rId2"/>
              </a:rPr>
              <a:t>mid-chiltern.socialprescribers@nhs.net</a:t>
            </a:r>
            <a:r>
              <a:rPr lang="en-GB" sz="1500" dirty="0">
                <a:solidFill>
                  <a:srgbClr val="000000"/>
                </a:solidFill>
                <a:latin typeface="Arial" panose="020B0604020202020204" pitchFamily="34" charset="0"/>
                <a:ea typeface="Calibri" panose="020F0502020204030204" pitchFamily="34" charset="0"/>
              </a:rPr>
              <a:t>.</a:t>
            </a:r>
            <a:endParaRPr lang="en-GB" sz="1500" dirty="0">
              <a:latin typeface="Calibri" panose="020F0502020204030204" pitchFamily="34" charset="0"/>
              <a:ea typeface="Calibri" panose="020F0502020204030204" pitchFamily="34" charset="0"/>
            </a:endParaRPr>
          </a:p>
          <a:p>
            <a:pPr fontAlgn="base">
              <a:spcBef>
                <a:spcPts val="563"/>
              </a:spcBef>
              <a:spcAft>
                <a:spcPts val="563"/>
              </a:spcAft>
            </a:pPr>
            <a:r>
              <a:rPr lang="en-GB" sz="1500" dirty="0">
                <a:solidFill>
                  <a:srgbClr val="000000"/>
                </a:solidFill>
                <a:latin typeface="Arial" panose="020B0604020202020204" pitchFamily="34" charset="0"/>
                <a:ea typeface="Calibri" panose="020F0502020204030204" pitchFamily="34" charset="0"/>
              </a:rPr>
              <a:t>These assessments will be carried out and then we will send the information back to the surgery for the GP to decide whether they will then refer on for dementia bloods/memory clinic referral.</a:t>
            </a:r>
            <a:endParaRPr lang="en-GB" sz="1500" dirty="0">
              <a:latin typeface="Calibri" panose="020F0502020204030204" pitchFamily="34" charset="0"/>
              <a:ea typeface="Calibri" panose="020F0502020204030204" pitchFamily="34" charset="0"/>
            </a:endParaRPr>
          </a:p>
          <a:p>
            <a:pPr fontAlgn="base">
              <a:spcBef>
                <a:spcPts val="563"/>
              </a:spcBef>
              <a:spcAft>
                <a:spcPts val="563"/>
              </a:spcAft>
            </a:pPr>
            <a:r>
              <a:rPr lang="en-GB" sz="1500" dirty="0">
                <a:solidFill>
                  <a:srgbClr val="000000"/>
                </a:solidFill>
                <a:latin typeface="Arial" panose="020B0604020202020204" pitchFamily="34" charset="0"/>
                <a:ea typeface="Calibri" panose="020F0502020204030204" pitchFamily="34" charset="0"/>
              </a:rPr>
              <a:t>We hope this will be a valuable resource and support for your patients who needs this initial assessment.</a:t>
            </a:r>
            <a:endParaRPr lang="en-GB" sz="15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xmlns="" val="2591908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0E8FB5-9B02-4BC9-86E2-C2459828286F}"/>
              </a:ext>
            </a:extLst>
          </p:cNvPr>
          <p:cNvSpPr>
            <a:spLocks noGrp="1"/>
          </p:cNvSpPr>
          <p:nvPr>
            <p:ph type="title"/>
          </p:nvPr>
        </p:nvSpPr>
        <p:spPr/>
        <p:txBody>
          <a:bodyPr/>
          <a:lstStyle/>
          <a:p>
            <a:r>
              <a:rPr lang="en-GB" dirty="0"/>
              <a:t>Health &amp; Well-Being Coaches</a:t>
            </a:r>
          </a:p>
        </p:txBody>
      </p:sp>
      <p:graphicFrame>
        <p:nvGraphicFramePr>
          <p:cNvPr id="4" name="Content Placeholder 3">
            <a:extLst>
              <a:ext uri="{FF2B5EF4-FFF2-40B4-BE49-F238E27FC236}">
                <a16:creationId xmlns:a16="http://schemas.microsoft.com/office/drawing/2014/main" xmlns="" id="{149DD1E9-4E2C-4E9B-86CD-90601E083004}"/>
              </a:ext>
            </a:extLst>
          </p:cNvPr>
          <p:cNvGraphicFramePr>
            <a:graphicFrameLocks noGrp="1"/>
          </p:cNvGraphicFramePr>
          <p:nvPr>
            <p:ph idx="1"/>
          </p:nvPr>
        </p:nvGraphicFramePr>
        <p:xfrm>
          <a:off x="628650" y="2752725"/>
          <a:ext cx="7886700" cy="2737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xmlns="" id="{23CE1601-196B-4A5C-A1A1-EFFC0C0D903A}"/>
              </a:ext>
            </a:extLst>
          </p:cNvPr>
          <p:cNvSpPr txBox="1"/>
          <p:nvPr/>
        </p:nvSpPr>
        <p:spPr>
          <a:xfrm>
            <a:off x="628650" y="1857375"/>
            <a:ext cx="7667625" cy="715581"/>
          </a:xfrm>
          <a:prstGeom prst="rect">
            <a:avLst/>
          </a:prstGeom>
          <a:noFill/>
        </p:spPr>
        <p:txBody>
          <a:bodyPr wrap="square" rtlCol="0">
            <a:spAutoFit/>
          </a:bodyPr>
          <a:lstStyle/>
          <a:p>
            <a:pPr defTabSz="342900"/>
            <a:r>
              <a:rPr lang="en-GB" sz="1350" dirty="0">
                <a:solidFill>
                  <a:prstClr val="black"/>
                </a:solidFill>
                <a:latin typeface="Trebuchet MS" panose="020B0603020202020204"/>
              </a:rPr>
              <a:t>Referrals via the Practice or email. </a:t>
            </a:r>
          </a:p>
          <a:p>
            <a:pPr defTabSz="342900"/>
            <a:endParaRPr lang="en-GB" sz="1350" dirty="0">
              <a:solidFill>
                <a:prstClr val="black"/>
              </a:solidFill>
              <a:latin typeface="Trebuchet MS" panose="020B0603020202020204"/>
            </a:endParaRPr>
          </a:p>
          <a:p>
            <a:pPr defTabSz="342900"/>
            <a:r>
              <a:rPr lang="en-GB" sz="1350" dirty="0">
                <a:solidFill>
                  <a:prstClr val="black"/>
                </a:solidFill>
                <a:latin typeface="Trebuchet MS" panose="020B0603020202020204"/>
              </a:rPr>
              <a:t>Emma </a:t>
            </a:r>
            <a:r>
              <a:rPr lang="en-GB" sz="1350" dirty="0" err="1">
                <a:solidFill>
                  <a:prstClr val="black"/>
                </a:solidFill>
                <a:latin typeface="Trebuchet MS" panose="020B0603020202020204"/>
              </a:rPr>
              <a:t>Harragin</a:t>
            </a:r>
            <a:r>
              <a:rPr lang="en-GB" sz="1350" dirty="0">
                <a:solidFill>
                  <a:prstClr val="black"/>
                </a:solidFill>
                <a:latin typeface="Trebuchet MS" panose="020B0603020202020204"/>
              </a:rPr>
              <a:t> and Lorraine Brickell</a:t>
            </a:r>
          </a:p>
        </p:txBody>
      </p:sp>
    </p:spTree>
    <p:extLst>
      <p:ext uri="{BB962C8B-B14F-4D97-AF65-F5344CB8AC3E}">
        <p14:creationId xmlns:p14="http://schemas.microsoft.com/office/powerpoint/2010/main" xmlns="" val="34366950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1674</Words>
  <Application>Microsoft Office PowerPoint</Application>
  <PresentationFormat>On-screen Show (4:3)</PresentationFormat>
  <Paragraphs>250</Paragraphs>
  <Slides>27</Slides>
  <Notes>2</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1_Facet</vt:lpstr>
      <vt:lpstr>Facet</vt:lpstr>
      <vt:lpstr>Rectory Meadow Patients Group General Meeting 15 February 2022</vt:lpstr>
      <vt:lpstr>Rectory Meadow Patients Group General Meeting Agenda  15 February 2022</vt:lpstr>
      <vt:lpstr>Rectory Meadow Surgery PPG</vt:lpstr>
      <vt:lpstr>Covid Vaccinations – Phase 3</vt:lpstr>
      <vt:lpstr>Slide 5</vt:lpstr>
      <vt:lpstr>Pharmacy Team - DOAC QIS – 21/22</vt:lpstr>
      <vt:lpstr>Social Prescribing</vt:lpstr>
      <vt:lpstr>Social Prescribing - Memory Support Service</vt:lpstr>
      <vt:lpstr>Health &amp; Well-Being Coaches</vt:lpstr>
      <vt:lpstr>Mental Health Practitioner </vt:lpstr>
      <vt:lpstr>Pillar 3 – care for those who struggle to access their GP</vt:lpstr>
      <vt:lpstr>Care Coordinators</vt:lpstr>
      <vt:lpstr>Live IIF indicators 21/22</vt:lpstr>
      <vt:lpstr>IIF and Service requirements of PCN – 22/23 </vt:lpstr>
      <vt:lpstr> Social Prescribing</vt:lpstr>
      <vt:lpstr>Social Prescribing</vt:lpstr>
      <vt:lpstr>Community Link Workers</vt:lpstr>
      <vt:lpstr> Examples of Referrals</vt:lpstr>
      <vt:lpstr>Cath Cairns – Social Prescriber</vt:lpstr>
      <vt:lpstr>Sarah Hill – Social Prescriber</vt:lpstr>
      <vt:lpstr>Tamara Beake – Social Prescriber</vt:lpstr>
      <vt:lpstr>Community Link Workers- Projects being worked on</vt:lpstr>
      <vt:lpstr>How can patients be connected to social prescribers?</vt:lpstr>
      <vt:lpstr>      Thank you - Any Questions ???? </vt:lpstr>
      <vt:lpstr>Surgery Updates</vt:lpstr>
      <vt:lpstr>Member Experiences</vt:lpstr>
      <vt:lpstr>Rectory Meadow Patients Group General Meeting Agenda  15 February 2022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Healthwatch Projects</dc:title>
  <dc:creator>CHRIS</dc:creator>
  <cp:lastModifiedBy>Stephen Leeves</cp:lastModifiedBy>
  <cp:revision>273</cp:revision>
  <cp:lastPrinted>2018-02-20T10:12:19Z</cp:lastPrinted>
  <dcterms:created xsi:type="dcterms:W3CDTF">2017-08-01T13:41:38Z</dcterms:created>
  <dcterms:modified xsi:type="dcterms:W3CDTF">2023-07-26T15:14:50Z</dcterms:modified>
</cp:coreProperties>
</file>